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27"/>
  </p:notesMasterIdLst>
  <p:sldIdLst>
    <p:sldId id="257" r:id="rId5"/>
    <p:sldId id="260" r:id="rId6"/>
    <p:sldId id="265" r:id="rId7"/>
    <p:sldId id="258" r:id="rId8"/>
    <p:sldId id="259" r:id="rId9"/>
    <p:sldId id="261" r:id="rId10"/>
    <p:sldId id="262" r:id="rId11"/>
    <p:sldId id="278" r:id="rId12"/>
    <p:sldId id="263" r:id="rId13"/>
    <p:sldId id="264" r:id="rId14"/>
    <p:sldId id="266" r:id="rId15"/>
    <p:sldId id="267" r:id="rId16"/>
    <p:sldId id="277" r:id="rId17"/>
    <p:sldId id="268" r:id="rId18"/>
    <p:sldId id="269" r:id="rId19"/>
    <p:sldId id="270" r:id="rId20"/>
    <p:sldId id="272" r:id="rId21"/>
    <p:sldId id="273" r:id="rId22"/>
    <p:sldId id="271" r:id="rId23"/>
    <p:sldId id="274" r:id="rId24"/>
    <p:sldId id="275" r:id="rId25"/>
    <p:sldId id="276"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94704" autoAdjust="0"/>
  </p:normalViewPr>
  <p:slideViewPr>
    <p:cSldViewPr snapToGrid="0">
      <p:cViewPr varScale="1">
        <p:scale>
          <a:sx n="83" d="100"/>
          <a:sy n="83" d="100"/>
        </p:scale>
        <p:origin x="1085" y="67"/>
      </p:cViewPr>
      <p:guideLst/>
    </p:cSldViewPr>
  </p:slideViewPr>
  <p:outlineViewPr>
    <p:cViewPr>
      <p:scale>
        <a:sx n="33" d="100"/>
        <a:sy n="33" d="100"/>
      </p:scale>
      <p:origin x="0" y="-37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79AB-8F7B-4B9F-B8A7-8FBFC99C9786}" type="datetimeFigureOut">
              <a:rPr lang="nl-NL" smtClean="0"/>
              <a:t>21-11-2018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D858D-F88A-43BD-84D3-4AA650D26691}" type="slidenum">
              <a:rPr lang="nl-NL" smtClean="0"/>
              <a:t>‹nr.›</a:t>
            </a:fld>
            <a:endParaRPr lang="nl-NL"/>
          </a:p>
        </p:txBody>
      </p:sp>
    </p:spTree>
    <p:extLst>
      <p:ext uri="{BB962C8B-B14F-4D97-AF65-F5344CB8AC3E}">
        <p14:creationId xmlns:p14="http://schemas.microsoft.com/office/powerpoint/2010/main" val="73170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862B06-009F-4AB2-914B-E7F298A41C52}"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1371600" y="1143000"/>
            <a:ext cx="4114800" cy="30861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u="sng" smtClean="0">
                <a:latin typeface="Times New Roman" panose="02020603050405020304" pitchFamily="18" charset="0"/>
              </a:rPr>
              <a:t>http://www.youtube.com/watch?v=xBIVlM435Zg</a:t>
            </a:r>
            <a:r>
              <a:rPr lang="en-US" altLang="nl-NL" smtClean="0">
                <a:latin typeface="Times New Roman" panose="02020603050405020304" pitchFamily="18" charset="0"/>
              </a:rPr>
              <a:t> -&gt; Vertel het verhaal over de paarse koe. Als je iets opmerkelijks weet te brengen, praten mensen er vrijwillig over en maken, als je het goed hebt aangepakt, gratis reclame voor je.</a:t>
            </a:r>
            <a:endParaRPr lang="nl-NL" altLang="nl-NL" smtClean="0">
              <a:latin typeface="Times New Roman" panose="02020603050405020304" pitchFamily="18" charset="0"/>
            </a:endParaRPr>
          </a:p>
        </p:txBody>
      </p:sp>
    </p:spTree>
    <p:extLst>
      <p:ext uri="{BB962C8B-B14F-4D97-AF65-F5344CB8AC3E}">
        <p14:creationId xmlns:p14="http://schemas.microsoft.com/office/powerpoint/2010/main" val="1314253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D66DBEFE-01A5-45F1-8A20-E1D7C03D0411}"/>
              </a:ext>
            </a:extLst>
          </p:cNvPr>
          <p:cNvSpPr>
            <a:spLocks noChangeArrowheads="1"/>
          </p:cNvSpPr>
          <p:nvPr/>
        </p:nvSpPr>
        <p:spPr bwMode="white">
          <a:xfrm>
            <a:off x="528639"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sz="1800"/>
          </a:p>
        </p:txBody>
      </p:sp>
      <p:pic>
        <p:nvPicPr>
          <p:cNvPr id="5" name="Picture 3" descr="A:\minisp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7BA044C0-6387-40F9-8E60-596451B26F2E}"/>
              </a:ext>
            </a:extLst>
          </p:cNvPr>
          <p:cNvSpPr>
            <a:spLocks noChangeArrowheads="1"/>
          </p:cNvSpPr>
          <p:nvPr/>
        </p:nvSpPr>
        <p:spPr bwMode="white">
          <a:xfrm>
            <a:off x="596901"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sz="1800"/>
          </a:p>
        </p:txBody>
      </p:sp>
      <p:pic>
        <p:nvPicPr>
          <p:cNvPr id="7" name="Picture 5" descr="A:\minispir.GIF"/>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1" y="2057400"/>
            <a:ext cx="7721600" cy="1143000"/>
          </a:xfrm>
        </p:spPr>
        <p:txBody>
          <a:bodyPr/>
          <a:lstStyle>
            <a:lvl1pPr>
              <a:defRPr/>
            </a:lvl1pPr>
          </a:lstStyle>
          <a:p>
            <a:r>
              <a:rPr lang="nl-NL"/>
              <a:t>Klik om het opmaakprofiel van de modeltitel te bewerken</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nl-NL"/>
              <a:t>Klik om het opmaakprofiel van de modelondertitel te bewerken</a:t>
            </a:r>
          </a:p>
        </p:txBody>
      </p:sp>
      <p:sp>
        <p:nvSpPr>
          <p:cNvPr id="8" name="Rectangle 11">
            <a:extLst>
              <a:ext uri="{FF2B5EF4-FFF2-40B4-BE49-F238E27FC236}">
                <a16:creationId xmlns:a16="http://schemas.microsoft.com/office/drawing/2014/main" id="{94251431-9AC1-4E11-91EE-54434FB4AFEA}"/>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nl-NL"/>
          </a:p>
        </p:txBody>
      </p:sp>
      <p:sp>
        <p:nvSpPr>
          <p:cNvPr id="9" name="Rectangle 12">
            <a:extLst>
              <a:ext uri="{FF2B5EF4-FFF2-40B4-BE49-F238E27FC236}">
                <a16:creationId xmlns:a16="http://schemas.microsoft.com/office/drawing/2014/main" id="{823210EE-B88B-4F7F-9515-80586540428D}"/>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nl-NL"/>
          </a:p>
        </p:txBody>
      </p:sp>
      <p:sp>
        <p:nvSpPr>
          <p:cNvPr id="10" name="Rectangle 13">
            <a:extLst>
              <a:ext uri="{FF2B5EF4-FFF2-40B4-BE49-F238E27FC236}">
                <a16:creationId xmlns:a16="http://schemas.microsoft.com/office/drawing/2014/main" id="{9880FB06-A63E-4C01-B745-729B7EAF14D3}"/>
              </a:ext>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7AC12AC3-3527-49EC-B6ED-4C422A266829}" type="slidenum">
              <a:rPr lang="nl-NL" altLang="nl-NL"/>
              <a:pPr>
                <a:defRPr/>
              </a:pPr>
              <a:t>‹nr.›</a:t>
            </a:fld>
            <a:endParaRPr lang="nl-NL" altLang="nl-NL"/>
          </a:p>
        </p:txBody>
      </p:sp>
    </p:spTree>
    <p:extLst>
      <p:ext uri="{BB962C8B-B14F-4D97-AF65-F5344CB8AC3E}">
        <p14:creationId xmlns:p14="http://schemas.microsoft.com/office/powerpoint/2010/main" val="4318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4DEB2678-C76C-4290-8E60-C4F7AAB29681}" type="slidenum">
              <a:rPr lang="nl-NL" altLang="nl-NL"/>
              <a:pPr>
                <a:defRPr/>
              </a:pPr>
              <a:t>‹nr.›</a:t>
            </a:fld>
            <a:endParaRPr lang="nl-NL" altLang="nl-NL"/>
          </a:p>
        </p:txBody>
      </p:sp>
    </p:spTree>
    <p:extLst>
      <p:ext uri="{BB962C8B-B14F-4D97-AF65-F5344CB8AC3E}">
        <p14:creationId xmlns:p14="http://schemas.microsoft.com/office/powerpoint/2010/main" val="232390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66800" y="381000"/>
            <a:ext cx="55626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86E6A2D6-EB75-4BAF-B940-BE9027DD0C0A}" type="slidenum">
              <a:rPr lang="nl-NL" altLang="nl-NL"/>
              <a:pPr>
                <a:defRPr/>
              </a:pPr>
              <a:t>‹nr.›</a:t>
            </a:fld>
            <a:endParaRPr lang="nl-NL" altLang="nl-NL"/>
          </a:p>
        </p:txBody>
      </p:sp>
    </p:spTree>
    <p:extLst>
      <p:ext uri="{BB962C8B-B14F-4D97-AF65-F5344CB8AC3E}">
        <p14:creationId xmlns:p14="http://schemas.microsoft.com/office/powerpoint/2010/main" val="23864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7BC1441F-9633-491E-A4F0-98C3C197D6FA}"/>
              </a:ext>
            </a:extLst>
          </p:cNvPr>
          <p:cNvSpPr>
            <a:spLocks noChangeArrowheads="1"/>
          </p:cNvSpPr>
          <p:nvPr/>
        </p:nvSpPr>
        <p:spPr bwMode="white">
          <a:xfrm>
            <a:off x="528639"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sz="1800"/>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F699B255-D9AE-4BAC-B3F8-ECA72747DB88}"/>
              </a:ext>
            </a:extLst>
          </p:cNvPr>
          <p:cNvSpPr>
            <a:spLocks noChangeArrowheads="1"/>
          </p:cNvSpPr>
          <p:nvPr/>
        </p:nvSpPr>
        <p:spPr bwMode="white">
          <a:xfrm>
            <a:off x="596901"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sz="1800"/>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1" y="2057400"/>
            <a:ext cx="7721600" cy="1143000"/>
          </a:xfrm>
        </p:spPr>
        <p:txBody>
          <a:bodyPr/>
          <a:lstStyle>
            <a:lvl1pPr>
              <a:defRPr/>
            </a:lvl1pPr>
          </a:lstStyle>
          <a:p>
            <a:r>
              <a:rPr lang="nl-NL"/>
              <a:t>Klik om het opmaakprofiel van de modeltitel te bewerken</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nl-NL"/>
              <a:t>Klik om het opmaakprofiel van de modelondertitel te bewerken</a:t>
            </a:r>
          </a:p>
        </p:txBody>
      </p:sp>
      <p:sp>
        <p:nvSpPr>
          <p:cNvPr id="8" name="Rectangle 11">
            <a:extLst>
              <a:ext uri="{FF2B5EF4-FFF2-40B4-BE49-F238E27FC236}">
                <a16:creationId xmlns:a16="http://schemas.microsoft.com/office/drawing/2014/main" id="{2193C61B-58CE-4988-B03E-7282991FF5D4}"/>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nl-NL"/>
          </a:p>
        </p:txBody>
      </p:sp>
      <p:sp>
        <p:nvSpPr>
          <p:cNvPr id="9" name="Rectangle 12">
            <a:extLst>
              <a:ext uri="{FF2B5EF4-FFF2-40B4-BE49-F238E27FC236}">
                <a16:creationId xmlns:a16="http://schemas.microsoft.com/office/drawing/2014/main" id="{1DAE4EF6-9971-4E96-AD23-6AFB4DBBE60D}"/>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nl-NL"/>
          </a:p>
        </p:txBody>
      </p:sp>
      <p:sp>
        <p:nvSpPr>
          <p:cNvPr id="10" name="Rectangle 13">
            <a:extLst>
              <a:ext uri="{FF2B5EF4-FFF2-40B4-BE49-F238E27FC236}">
                <a16:creationId xmlns:a16="http://schemas.microsoft.com/office/drawing/2014/main" id="{19DD737D-EBCB-461B-B547-8D52F19E9CCF}"/>
              </a:ext>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2A6B893F-175D-4C15-8D69-4D96306F07F7}" type="slidenum">
              <a:rPr lang="nl-NL" altLang="nl-NL"/>
              <a:pPr>
                <a:defRPr/>
              </a:pPr>
              <a:t>‹nr.›</a:t>
            </a:fld>
            <a:endParaRPr lang="nl-NL" altLang="nl-NL"/>
          </a:p>
        </p:txBody>
      </p:sp>
    </p:spTree>
    <p:extLst>
      <p:ext uri="{BB962C8B-B14F-4D97-AF65-F5344CB8AC3E}">
        <p14:creationId xmlns:p14="http://schemas.microsoft.com/office/powerpoint/2010/main" val="276751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37992DD3-E3C1-4876-A03D-D2251934DAA8}" type="slidenum">
              <a:rPr lang="nl-NL" altLang="nl-NL"/>
              <a:pPr>
                <a:defRPr/>
              </a:pPr>
              <a:t>‹nr.›</a:t>
            </a:fld>
            <a:endParaRPr lang="nl-NL" altLang="nl-NL"/>
          </a:p>
        </p:txBody>
      </p:sp>
    </p:spTree>
    <p:extLst>
      <p:ext uri="{BB962C8B-B14F-4D97-AF65-F5344CB8AC3E}">
        <p14:creationId xmlns:p14="http://schemas.microsoft.com/office/powerpoint/2010/main" val="124266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82D2A6D2-9F2B-4DE2-A6C3-481DBAEFD785}" type="slidenum">
              <a:rPr lang="nl-NL" altLang="nl-NL"/>
              <a:pPr>
                <a:defRPr/>
              </a:pPr>
              <a:t>‹nr.›</a:t>
            </a:fld>
            <a:endParaRPr lang="nl-NL" altLang="nl-NL"/>
          </a:p>
        </p:txBody>
      </p:sp>
    </p:spTree>
    <p:extLst>
      <p:ext uri="{BB962C8B-B14F-4D97-AF65-F5344CB8AC3E}">
        <p14:creationId xmlns:p14="http://schemas.microsoft.com/office/powerpoint/2010/main" val="1955716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668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530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395BD4E1-7919-4D81-889C-18C33FDB7AB6}" type="slidenum">
              <a:rPr lang="nl-NL" altLang="nl-NL"/>
              <a:pPr>
                <a:defRPr/>
              </a:pPr>
              <a:t>‹nr.›</a:t>
            </a:fld>
            <a:endParaRPr lang="nl-NL" altLang="nl-NL"/>
          </a:p>
        </p:txBody>
      </p:sp>
    </p:spTree>
    <p:extLst>
      <p:ext uri="{BB962C8B-B14F-4D97-AF65-F5344CB8AC3E}">
        <p14:creationId xmlns:p14="http://schemas.microsoft.com/office/powerpoint/2010/main" val="319330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47D7825F-E9ED-486B-8B98-AB24DDBE940A}" type="slidenum">
              <a:rPr lang="nl-NL" altLang="nl-NL"/>
              <a:pPr>
                <a:defRPr/>
              </a:pPr>
              <a:t>‹nr.›</a:t>
            </a:fld>
            <a:endParaRPr lang="nl-NL" altLang="nl-NL"/>
          </a:p>
        </p:txBody>
      </p:sp>
    </p:spTree>
    <p:extLst>
      <p:ext uri="{BB962C8B-B14F-4D97-AF65-F5344CB8AC3E}">
        <p14:creationId xmlns:p14="http://schemas.microsoft.com/office/powerpoint/2010/main" val="24286355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7D67D108-C2E8-4496-B768-058BE45575B9}" type="slidenum">
              <a:rPr lang="nl-NL" altLang="nl-NL"/>
              <a:pPr>
                <a:defRPr/>
              </a:pPr>
              <a:t>‹nr.›</a:t>
            </a:fld>
            <a:endParaRPr lang="nl-NL" altLang="nl-NL"/>
          </a:p>
        </p:txBody>
      </p:sp>
    </p:spTree>
    <p:extLst>
      <p:ext uri="{BB962C8B-B14F-4D97-AF65-F5344CB8AC3E}">
        <p14:creationId xmlns:p14="http://schemas.microsoft.com/office/powerpoint/2010/main" val="4077685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AF5F88B0-F5B5-4355-957E-43219FFE4B1A}" type="slidenum">
              <a:rPr lang="nl-NL" altLang="nl-NL" smtClean="0"/>
              <a:pPr>
                <a:defRPr/>
              </a:pPr>
              <a:t>‹nr.›</a:t>
            </a:fld>
            <a:endParaRPr lang="nl-NL" altLang="nl-NL"/>
          </a:p>
        </p:txBody>
      </p:sp>
    </p:spTree>
    <p:extLst>
      <p:ext uri="{BB962C8B-B14F-4D97-AF65-F5344CB8AC3E}">
        <p14:creationId xmlns:p14="http://schemas.microsoft.com/office/powerpoint/2010/main" val="34930963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5E58BAE2-E5B4-4EFE-934C-6EE5C0AAA247}" type="slidenum">
              <a:rPr lang="nl-NL" altLang="nl-NL"/>
              <a:pPr>
                <a:defRPr/>
              </a:pPr>
              <a:t>‹nr.›</a:t>
            </a:fld>
            <a:endParaRPr lang="nl-NL" altLang="nl-NL"/>
          </a:p>
        </p:txBody>
      </p:sp>
    </p:spTree>
    <p:extLst>
      <p:ext uri="{BB962C8B-B14F-4D97-AF65-F5344CB8AC3E}">
        <p14:creationId xmlns:p14="http://schemas.microsoft.com/office/powerpoint/2010/main" val="67419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9855F181-60F3-40EF-BB6A-276840BB63E7}" type="slidenum">
              <a:rPr lang="nl-NL" altLang="nl-NL"/>
              <a:pPr>
                <a:defRPr/>
              </a:pPr>
              <a:t>‹nr.›</a:t>
            </a:fld>
            <a:endParaRPr lang="nl-NL" altLang="nl-NL"/>
          </a:p>
        </p:txBody>
      </p:sp>
    </p:spTree>
    <p:extLst>
      <p:ext uri="{BB962C8B-B14F-4D97-AF65-F5344CB8AC3E}">
        <p14:creationId xmlns:p14="http://schemas.microsoft.com/office/powerpoint/2010/main" val="25885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720EBD11-503C-4281-89A9-B03A1F09B182}" type="slidenum">
              <a:rPr lang="nl-NL" altLang="nl-NL"/>
              <a:pPr>
                <a:defRPr/>
              </a:pPr>
              <a:t>‹nr.›</a:t>
            </a:fld>
            <a:endParaRPr lang="nl-NL" altLang="nl-NL"/>
          </a:p>
        </p:txBody>
      </p:sp>
    </p:spTree>
    <p:extLst>
      <p:ext uri="{BB962C8B-B14F-4D97-AF65-F5344CB8AC3E}">
        <p14:creationId xmlns:p14="http://schemas.microsoft.com/office/powerpoint/2010/main" val="2895665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492E3227-7875-4B7D-B078-D02F72C4285D}" type="slidenum">
              <a:rPr lang="nl-NL" altLang="nl-NL"/>
              <a:pPr>
                <a:defRPr/>
              </a:pPr>
              <a:t>‹nr.›</a:t>
            </a:fld>
            <a:endParaRPr lang="nl-NL" altLang="nl-NL"/>
          </a:p>
        </p:txBody>
      </p:sp>
    </p:spTree>
    <p:extLst>
      <p:ext uri="{BB962C8B-B14F-4D97-AF65-F5344CB8AC3E}">
        <p14:creationId xmlns:p14="http://schemas.microsoft.com/office/powerpoint/2010/main" val="1947694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A774DB9E-F06F-426F-872B-327DD46207FE}" type="slidenum">
              <a:rPr lang="nl-NL" altLang="nl-NL"/>
              <a:pPr>
                <a:defRPr/>
              </a:pPr>
              <a:t>‹nr.›</a:t>
            </a:fld>
            <a:endParaRPr lang="nl-NL" altLang="nl-NL"/>
          </a:p>
        </p:txBody>
      </p:sp>
    </p:spTree>
    <p:extLst>
      <p:ext uri="{BB962C8B-B14F-4D97-AF65-F5344CB8AC3E}">
        <p14:creationId xmlns:p14="http://schemas.microsoft.com/office/powerpoint/2010/main" val="38142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66800" y="381000"/>
            <a:ext cx="55626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66B602EE-79EC-4D61-B80A-3F0FBFDB5B1F}" type="slidenum">
              <a:rPr lang="nl-NL" altLang="nl-NL"/>
              <a:pPr>
                <a:defRPr/>
              </a:pPr>
              <a:t>‹nr.›</a:t>
            </a:fld>
            <a:endParaRPr lang="nl-NL" altLang="nl-NL"/>
          </a:p>
        </p:txBody>
      </p:sp>
    </p:spTree>
    <p:extLst>
      <p:ext uri="{BB962C8B-B14F-4D97-AF65-F5344CB8AC3E}">
        <p14:creationId xmlns:p14="http://schemas.microsoft.com/office/powerpoint/2010/main" val="800293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D66DBEFE-01A5-45F1-8A20-E1D7C03D0411}"/>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a:p>
        </p:txBody>
      </p:sp>
      <p:pic>
        <p:nvPicPr>
          <p:cNvPr id="5" name="Picture 3" descr="A:\minisp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7BA044C0-6387-40F9-8E60-596451B26F2E}"/>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a:p>
        </p:txBody>
      </p:sp>
      <p:pic>
        <p:nvPicPr>
          <p:cNvPr id="7" name="Picture 5" descr="A:\minispir.GIF"/>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nl-NL"/>
              <a:t>Klik om het opmaakprofiel van de modeltitel te bewerken</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nl-NL"/>
              <a:t>Klik om het opmaakprofiel van de modelondertitel te bewerken</a:t>
            </a:r>
          </a:p>
        </p:txBody>
      </p:sp>
      <p:sp>
        <p:nvSpPr>
          <p:cNvPr id="8" name="Rectangle 11">
            <a:extLst>
              <a:ext uri="{FF2B5EF4-FFF2-40B4-BE49-F238E27FC236}">
                <a16:creationId xmlns:a16="http://schemas.microsoft.com/office/drawing/2014/main" id="{94251431-9AC1-4E11-91EE-54434FB4AFEA}"/>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nl-NL"/>
          </a:p>
        </p:txBody>
      </p:sp>
      <p:sp>
        <p:nvSpPr>
          <p:cNvPr id="9" name="Rectangle 12">
            <a:extLst>
              <a:ext uri="{FF2B5EF4-FFF2-40B4-BE49-F238E27FC236}">
                <a16:creationId xmlns:a16="http://schemas.microsoft.com/office/drawing/2014/main" id="{823210EE-B88B-4F7F-9515-80586540428D}"/>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nl-NL"/>
          </a:p>
        </p:txBody>
      </p:sp>
      <p:sp>
        <p:nvSpPr>
          <p:cNvPr id="10" name="Rectangle 13">
            <a:extLst>
              <a:ext uri="{FF2B5EF4-FFF2-40B4-BE49-F238E27FC236}">
                <a16:creationId xmlns:a16="http://schemas.microsoft.com/office/drawing/2014/main" id="{9880FB06-A63E-4C01-B745-729B7EAF14D3}"/>
              </a:ext>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7AC12AC3-3527-49EC-B6ED-4C422A266829}" type="slidenum">
              <a:rPr lang="nl-NL" altLang="nl-NL"/>
              <a:pPr>
                <a:defRPr/>
              </a:pPr>
              <a:t>‹nr.›</a:t>
            </a:fld>
            <a:endParaRPr lang="nl-NL" altLang="nl-NL"/>
          </a:p>
        </p:txBody>
      </p:sp>
    </p:spTree>
    <p:extLst>
      <p:ext uri="{BB962C8B-B14F-4D97-AF65-F5344CB8AC3E}">
        <p14:creationId xmlns:p14="http://schemas.microsoft.com/office/powerpoint/2010/main" val="415402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9855F181-60F3-40EF-BB6A-276840BB63E7}" type="slidenum">
              <a:rPr lang="nl-NL" altLang="nl-NL"/>
              <a:pPr>
                <a:defRPr/>
              </a:pPr>
              <a:t>‹nr.›</a:t>
            </a:fld>
            <a:endParaRPr lang="nl-NL" altLang="nl-NL"/>
          </a:p>
        </p:txBody>
      </p:sp>
    </p:spTree>
    <p:extLst>
      <p:ext uri="{BB962C8B-B14F-4D97-AF65-F5344CB8AC3E}">
        <p14:creationId xmlns:p14="http://schemas.microsoft.com/office/powerpoint/2010/main" val="2093819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62D19DE0-F563-494B-A795-72573BE05892}" type="slidenum">
              <a:rPr lang="nl-NL" altLang="nl-NL"/>
              <a:pPr>
                <a:defRPr/>
              </a:pPr>
              <a:t>‹nr.›</a:t>
            </a:fld>
            <a:endParaRPr lang="nl-NL" altLang="nl-NL"/>
          </a:p>
        </p:txBody>
      </p:sp>
    </p:spTree>
    <p:extLst>
      <p:ext uri="{BB962C8B-B14F-4D97-AF65-F5344CB8AC3E}">
        <p14:creationId xmlns:p14="http://schemas.microsoft.com/office/powerpoint/2010/main" val="2905701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05F93684-2CD8-455D-A357-ABD8B3B2DFB8}" type="slidenum">
              <a:rPr lang="nl-NL" altLang="nl-NL"/>
              <a:pPr>
                <a:defRPr/>
              </a:pPr>
              <a:t>‹nr.›</a:t>
            </a:fld>
            <a:endParaRPr lang="nl-NL" altLang="nl-NL"/>
          </a:p>
        </p:txBody>
      </p:sp>
    </p:spTree>
    <p:extLst>
      <p:ext uri="{BB962C8B-B14F-4D97-AF65-F5344CB8AC3E}">
        <p14:creationId xmlns:p14="http://schemas.microsoft.com/office/powerpoint/2010/main" val="2592991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F7746D62-9852-468A-8B04-0A2ADA3DF379}" type="slidenum">
              <a:rPr lang="nl-NL" altLang="nl-NL"/>
              <a:pPr>
                <a:defRPr/>
              </a:pPr>
              <a:t>‹nr.›</a:t>
            </a:fld>
            <a:endParaRPr lang="nl-NL" altLang="nl-NL"/>
          </a:p>
        </p:txBody>
      </p:sp>
    </p:spTree>
    <p:extLst>
      <p:ext uri="{BB962C8B-B14F-4D97-AF65-F5344CB8AC3E}">
        <p14:creationId xmlns:p14="http://schemas.microsoft.com/office/powerpoint/2010/main" val="4081113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232E6F5E-721A-47AB-B1F6-7BAF9202AB79}" type="slidenum">
              <a:rPr lang="nl-NL" altLang="nl-NL"/>
              <a:pPr>
                <a:defRPr/>
              </a:pPr>
              <a:t>‹nr.›</a:t>
            </a:fld>
            <a:endParaRPr lang="nl-NL" altLang="nl-NL"/>
          </a:p>
        </p:txBody>
      </p:sp>
    </p:spTree>
    <p:extLst>
      <p:ext uri="{BB962C8B-B14F-4D97-AF65-F5344CB8AC3E}">
        <p14:creationId xmlns:p14="http://schemas.microsoft.com/office/powerpoint/2010/main" val="56261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62D19DE0-F563-494B-A795-72573BE05892}" type="slidenum">
              <a:rPr lang="nl-NL" altLang="nl-NL"/>
              <a:pPr>
                <a:defRPr/>
              </a:pPr>
              <a:t>‹nr.›</a:t>
            </a:fld>
            <a:endParaRPr lang="nl-NL" altLang="nl-NL"/>
          </a:p>
        </p:txBody>
      </p:sp>
    </p:spTree>
    <p:extLst>
      <p:ext uri="{BB962C8B-B14F-4D97-AF65-F5344CB8AC3E}">
        <p14:creationId xmlns:p14="http://schemas.microsoft.com/office/powerpoint/2010/main" val="542163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7D9499BD-0854-4713-8519-57B70355E3F3}" type="slidenum">
              <a:rPr lang="nl-NL" altLang="nl-NL"/>
              <a:pPr>
                <a:defRPr/>
              </a:pPr>
              <a:t>‹nr.›</a:t>
            </a:fld>
            <a:endParaRPr lang="nl-NL" altLang="nl-NL"/>
          </a:p>
        </p:txBody>
      </p:sp>
    </p:spTree>
    <p:extLst>
      <p:ext uri="{BB962C8B-B14F-4D97-AF65-F5344CB8AC3E}">
        <p14:creationId xmlns:p14="http://schemas.microsoft.com/office/powerpoint/2010/main" val="2389443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FE0C2276-57B3-4A80-81F1-C7C324EBF8C3}" type="slidenum">
              <a:rPr lang="nl-NL" altLang="nl-NL"/>
              <a:pPr>
                <a:defRPr/>
              </a:pPr>
              <a:t>‹nr.›</a:t>
            </a:fld>
            <a:endParaRPr lang="nl-NL" altLang="nl-NL"/>
          </a:p>
        </p:txBody>
      </p:sp>
    </p:spTree>
    <p:extLst>
      <p:ext uri="{BB962C8B-B14F-4D97-AF65-F5344CB8AC3E}">
        <p14:creationId xmlns:p14="http://schemas.microsoft.com/office/powerpoint/2010/main" val="2563089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2EBCD990-0D57-4DBE-A7DB-85AB0CB99076}" type="slidenum">
              <a:rPr lang="nl-NL" altLang="nl-NL"/>
              <a:pPr>
                <a:defRPr/>
              </a:pPr>
              <a:t>‹nr.›</a:t>
            </a:fld>
            <a:endParaRPr lang="nl-NL" altLang="nl-NL"/>
          </a:p>
        </p:txBody>
      </p:sp>
    </p:spTree>
    <p:extLst>
      <p:ext uri="{BB962C8B-B14F-4D97-AF65-F5344CB8AC3E}">
        <p14:creationId xmlns:p14="http://schemas.microsoft.com/office/powerpoint/2010/main" val="237084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4DEB2678-C76C-4290-8E60-C4F7AAB29681}" type="slidenum">
              <a:rPr lang="nl-NL" altLang="nl-NL"/>
              <a:pPr>
                <a:defRPr/>
              </a:pPr>
              <a:t>‹nr.›</a:t>
            </a:fld>
            <a:endParaRPr lang="nl-NL" altLang="nl-NL"/>
          </a:p>
        </p:txBody>
      </p:sp>
    </p:spTree>
    <p:extLst>
      <p:ext uri="{BB962C8B-B14F-4D97-AF65-F5344CB8AC3E}">
        <p14:creationId xmlns:p14="http://schemas.microsoft.com/office/powerpoint/2010/main" val="3249989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66800" y="381000"/>
            <a:ext cx="55626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86E6A2D6-EB75-4BAF-B940-BE9027DD0C0A}" type="slidenum">
              <a:rPr lang="nl-NL" altLang="nl-NL"/>
              <a:pPr>
                <a:defRPr/>
              </a:pPr>
              <a:t>‹nr.›</a:t>
            </a:fld>
            <a:endParaRPr lang="nl-NL" altLang="nl-NL"/>
          </a:p>
        </p:txBody>
      </p:sp>
    </p:spTree>
    <p:extLst>
      <p:ext uri="{BB962C8B-B14F-4D97-AF65-F5344CB8AC3E}">
        <p14:creationId xmlns:p14="http://schemas.microsoft.com/office/powerpoint/2010/main" val="45008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29D94D03-46E4-464E-A4F3-C698F31B222D}"/>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863D937D-E123-4097-BB66-65487BA913B0}"/>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nl-NL"/>
              <a:t>Klik om het opmaakprofiel van de modeltitel te bewerken</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nl-NL"/>
              <a:t>Klik om het opmaakprofiel van de modelondertitel te bewerken</a:t>
            </a:r>
          </a:p>
        </p:txBody>
      </p:sp>
      <p:sp>
        <p:nvSpPr>
          <p:cNvPr id="8" name="Rectangle 11">
            <a:extLst>
              <a:ext uri="{FF2B5EF4-FFF2-40B4-BE49-F238E27FC236}">
                <a16:creationId xmlns:a16="http://schemas.microsoft.com/office/drawing/2014/main" id="{274D8C4F-A2B5-4E44-A1B7-C2EEBC646FC3}"/>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nl-NL"/>
          </a:p>
        </p:txBody>
      </p:sp>
      <p:sp>
        <p:nvSpPr>
          <p:cNvPr id="9" name="Rectangle 12">
            <a:extLst>
              <a:ext uri="{FF2B5EF4-FFF2-40B4-BE49-F238E27FC236}">
                <a16:creationId xmlns:a16="http://schemas.microsoft.com/office/drawing/2014/main" id="{EA33D1D1-DFFA-42C2-8B0E-746D2B8069BA}"/>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nl-NL"/>
          </a:p>
        </p:txBody>
      </p:sp>
      <p:sp>
        <p:nvSpPr>
          <p:cNvPr id="10" name="Rectangle 13">
            <a:extLst>
              <a:ext uri="{FF2B5EF4-FFF2-40B4-BE49-F238E27FC236}">
                <a16:creationId xmlns:a16="http://schemas.microsoft.com/office/drawing/2014/main" id="{F48D985B-3216-4C40-B1A1-3BE1793EA565}"/>
              </a:ext>
            </a:extLst>
          </p:cNvPr>
          <p:cNvSpPr>
            <a:spLocks noGrp="1" noChangeArrowheads="1"/>
          </p:cNvSpPr>
          <p:nvPr>
            <p:ph type="sldNum" sz="quarter" idx="12"/>
          </p:nvPr>
        </p:nvSpPr>
        <p:spPr>
          <a:xfrm>
            <a:off x="6951663" y="6096000"/>
            <a:ext cx="1905000" cy="457200"/>
          </a:xfrm>
        </p:spPr>
        <p:txBody>
          <a:bodyPr/>
          <a:lstStyle>
            <a:lvl1pPr>
              <a:defRPr/>
            </a:lvl1pPr>
          </a:lstStyle>
          <a:p>
            <a:pPr>
              <a:defRPr/>
            </a:pPr>
            <a:fld id="{AF275C4A-8A54-44C6-B597-E8AAF69B2C28}" type="slidenum">
              <a:rPr lang="nl-NL" altLang="nl-NL"/>
              <a:pPr>
                <a:defRPr/>
              </a:pPr>
              <a:t>‹nr.›</a:t>
            </a:fld>
            <a:endParaRPr lang="nl-NL" altLang="nl-NL"/>
          </a:p>
        </p:txBody>
      </p:sp>
    </p:spTree>
    <p:extLst>
      <p:ext uri="{BB962C8B-B14F-4D97-AF65-F5344CB8AC3E}">
        <p14:creationId xmlns:p14="http://schemas.microsoft.com/office/powerpoint/2010/main" val="3481993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3D0A08B0-F614-4A88-A3C5-5736F3DDA425}" type="slidenum">
              <a:rPr lang="nl-NL" altLang="nl-NL"/>
              <a:pPr>
                <a:defRPr/>
              </a:pPr>
              <a:t>‹nr.›</a:t>
            </a:fld>
            <a:endParaRPr lang="nl-NL" altLang="nl-NL"/>
          </a:p>
        </p:txBody>
      </p:sp>
    </p:spTree>
    <p:extLst>
      <p:ext uri="{BB962C8B-B14F-4D97-AF65-F5344CB8AC3E}">
        <p14:creationId xmlns:p14="http://schemas.microsoft.com/office/powerpoint/2010/main" val="1858616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CAD649F8-26E4-49B1-A5A8-49710237ABED}" type="slidenum">
              <a:rPr lang="nl-NL" altLang="nl-NL"/>
              <a:pPr>
                <a:defRPr/>
              </a:pPr>
              <a:t>‹nr.›</a:t>
            </a:fld>
            <a:endParaRPr lang="nl-NL" altLang="nl-NL"/>
          </a:p>
        </p:txBody>
      </p:sp>
    </p:spTree>
    <p:extLst>
      <p:ext uri="{BB962C8B-B14F-4D97-AF65-F5344CB8AC3E}">
        <p14:creationId xmlns:p14="http://schemas.microsoft.com/office/powerpoint/2010/main" val="3318412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A3B728E2-2388-49B6-A2DA-2401B6605E89}" type="slidenum">
              <a:rPr lang="nl-NL" altLang="nl-NL"/>
              <a:pPr>
                <a:defRPr/>
              </a:pPr>
              <a:t>‹nr.›</a:t>
            </a:fld>
            <a:endParaRPr lang="nl-NL" altLang="nl-NL"/>
          </a:p>
        </p:txBody>
      </p:sp>
    </p:spTree>
    <p:extLst>
      <p:ext uri="{BB962C8B-B14F-4D97-AF65-F5344CB8AC3E}">
        <p14:creationId xmlns:p14="http://schemas.microsoft.com/office/powerpoint/2010/main" val="327148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E418AC6A-C612-4D6C-8347-108FBA0EAF11}" type="slidenum">
              <a:rPr lang="nl-NL" altLang="nl-NL"/>
              <a:pPr>
                <a:defRPr/>
              </a:pPr>
              <a:t>‹nr.›</a:t>
            </a:fld>
            <a:endParaRPr lang="nl-NL" altLang="nl-NL"/>
          </a:p>
        </p:txBody>
      </p:sp>
    </p:spTree>
    <p:extLst>
      <p:ext uri="{BB962C8B-B14F-4D97-AF65-F5344CB8AC3E}">
        <p14:creationId xmlns:p14="http://schemas.microsoft.com/office/powerpoint/2010/main" val="23687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668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53000" y="1752600"/>
            <a:ext cx="37338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05F93684-2CD8-455D-A357-ABD8B3B2DFB8}" type="slidenum">
              <a:rPr lang="nl-NL" altLang="nl-NL"/>
              <a:pPr>
                <a:defRPr/>
              </a:pPr>
              <a:t>‹nr.›</a:t>
            </a:fld>
            <a:endParaRPr lang="nl-NL" altLang="nl-NL"/>
          </a:p>
        </p:txBody>
      </p:sp>
    </p:spTree>
    <p:extLst>
      <p:ext uri="{BB962C8B-B14F-4D97-AF65-F5344CB8AC3E}">
        <p14:creationId xmlns:p14="http://schemas.microsoft.com/office/powerpoint/2010/main" val="1799410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D6137354-E1FC-46CE-AF0D-FD158E47C52C}" type="slidenum">
              <a:rPr lang="nl-NL" altLang="nl-NL"/>
              <a:pPr>
                <a:defRPr/>
              </a:pPr>
              <a:t>‹nr.›</a:t>
            </a:fld>
            <a:endParaRPr lang="nl-NL" altLang="nl-NL"/>
          </a:p>
        </p:txBody>
      </p:sp>
    </p:spTree>
    <p:extLst>
      <p:ext uri="{BB962C8B-B14F-4D97-AF65-F5344CB8AC3E}">
        <p14:creationId xmlns:p14="http://schemas.microsoft.com/office/powerpoint/2010/main" val="2469418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CA7968B1-4411-44F8-BBEA-96A51798A198}" type="slidenum">
              <a:rPr lang="nl-NL" altLang="nl-NL"/>
              <a:pPr>
                <a:defRPr/>
              </a:pPr>
              <a:t>‹nr.›</a:t>
            </a:fld>
            <a:endParaRPr lang="nl-NL" altLang="nl-NL"/>
          </a:p>
        </p:txBody>
      </p:sp>
    </p:spTree>
    <p:extLst>
      <p:ext uri="{BB962C8B-B14F-4D97-AF65-F5344CB8AC3E}">
        <p14:creationId xmlns:p14="http://schemas.microsoft.com/office/powerpoint/2010/main" val="2671976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74CF1AA1-61EE-4A17-8229-027361D8CD8F}" type="slidenum">
              <a:rPr lang="nl-NL" altLang="nl-NL"/>
              <a:pPr>
                <a:defRPr/>
              </a:pPr>
              <a:t>‹nr.›</a:t>
            </a:fld>
            <a:endParaRPr lang="nl-NL" altLang="nl-NL"/>
          </a:p>
        </p:txBody>
      </p:sp>
    </p:spTree>
    <p:extLst>
      <p:ext uri="{BB962C8B-B14F-4D97-AF65-F5344CB8AC3E}">
        <p14:creationId xmlns:p14="http://schemas.microsoft.com/office/powerpoint/2010/main" val="2329401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766A7C94-FD66-4A7A-9F7D-15D5F34BD8D0}" type="slidenum">
              <a:rPr lang="nl-NL" altLang="nl-NL"/>
              <a:pPr>
                <a:defRPr/>
              </a:pPr>
              <a:t>‹nr.›</a:t>
            </a:fld>
            <a:endParaRPr lang="nl-NL" altLang="nl-NL"/>
          </a:p>
        </p:txBody>
      </p:sp>
    </p:spTree>
    <p:extLst>
      <p:ext uri="{BB962C8B-B14F-4D97-AF65-F5344CB8AC3E}">
        <p14:creationId xmlns:p14="http://schemas.microsoft.com/office/powerpoint/2010/main" val="1017854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55869402-46BC-467D-AF36-38D88BFB58CA}" type="slidenum">
              <a:rPr lang="nl-NL" altLang="nl-NL"/>
              <a:pPr>
                <a:defRPr/>
              </a:pPr>
              <a:t>‹nr.›</a:t>
            </a:fld>
            <a:endParaRPr lang="nl-NL" altLang="nl-NL"/>
          </a:p>
        </p:txBody>
      </p:sp>
    </p:spTree>
    <p:extLst>
      <p:ext uri="{BB962C8B-B14F-4D97-AF65-F5344CB8AC3E}">
        <p14:creationId xmlns:p14="http://schemas.microsoft.com/office/powerpoint/2010/main" val="2645807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66800" y="381000"/>
            <a:ext cx="55626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7">
            <a:extLst>
              <a:ext uri="{FF2B5EF4-FFF2-40B4-BE49-F238E27FC236}">
                <a16:creationId xmlns:a16="http://schemas.microsoft.com/office/drawing/2014/main" id="{73AB7EAE-027D-4E44-884C-2E28AD79EFA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48">
            <a:extLst>
              <a:ext uri="{FF2B5EF4-FFF2-40B4-BE49-F238E27FC236}">
                <a16:creationId xmlns:a16="http://schemas.microsoft.com/office/drawing/2014/main" id="{4AE50618-ECD1-4B6A-AC85-85EA0DCFAF1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49">
            <a:extLst>
              <a:ext uri="{FF2B5EF4-FFF2-40B4-BE49-F238E27FC236}">
                <a16:creationId xmlns:a16="http://schemas.microsoft.com/office/drawing/2014/main" id="{86E8303F-63A9-4D91-974A-5D112AE9AB72}"/>
              </a:ext>
            </a:extLst>
          </p:cNvPr>
          <p:cNvSpPr>
            <a:spLocks noGrp="1" noChangeArrowheads="1"/>
          </p:cNvSpPr>
          <p:nvPr>
            <p:ph type="sldNum" sz="quarter" idx="12"/>
          </p:nvPr>
        </p:nvSpPr>
        <p:spPr>
          <a:ln/>
        </p:spPr>
        <p:txBody>
          <a:bodyPr/>
          <a:lstStyle>
            <a:lvl1pPr>
              <a:defRPr/>
            </a:lvl1pPr>
          </a:lstStyle>
          <a:p>
            <a:pPr>
              <a:defRPr/>
            </a:pPr>
            <a:fld id="{4BFA0EF7-CF19-4DF4-A901-96B5681C5625}" type="slidenum">
              <a:rPr lang="nl-NL" altLang="nl-NL"/>
              <a:pPr>
                <a:defRPr/>
              </a:pPr>
              <a:t>‹nr.›</a:t>
            </a:fld>
            <a:endParaRPr lang="nl-NL" altLang="nl-NL"/>
          </a:p>
        </p:txBody>
      </p:sp>
    </p:spTree>
    <p:extLst>
      <p:ext uri="{BB962C8B-B14F-4D97-AF65-F5344CB8AC3E}">
        <p14:creationId xmlns:p14="http://schemas.microsoft.com/office/powerpoint/2010/main" val="392909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F7746D62-9852-468A-8B04-0A2ADA3DF379}" type="slidenum">
              <a:rPr lang="nl-NL" altLang="nl-NL"/>
              <a:pPr>
                <a:defRPr/>
              </a:pPr>
              <a:t>‹nr.›</a:t>
            </a:fld>
            <a:endParaRPr lang="nl-NL" altLang="nl-NL"/>
          </a:p>
        </p:txBody>
      </p:sp>
    </p:spTree>
    <p:extLst>
      <p:ext uri="{BB962C8B-B14F-4D97-AF65-F5344CB8AC3E}">
        <p14:creationId xmlns:p14="http://schemas.microsoft.com/office/powerpoint/2010/main" val="214712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232E6F5E-721A-47AB-B1F6-7BAF9202AB79}" type="slidenum">
              <a:rPr lang="nl-NL" altLang="nl-NL"/>
              <a:pPr>
                <a:defRPr/>
              </a:pPr>
              <a:t>‹nr.›</a:t>
            </a:fld>
            <a:endParaRPr lang="nl-NL" altLang="nl-NL"/>
          </a:p>
        </p:txBody>
      </p:sp>
    </p:spTree>
    <p:extLst>
      <p:ext uri="{BB962C8B-B14F-4D97-AF65-F5344CB8AC3E}">
        <p14:creationId xmlns:p14="http://schemas.microsoft.com/office/powerpoint/2010/main" val="186659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7D9499BD-0854-4713-8519-57B70355E3F3}" type="slidenum">
              <a:rPr lang="nl-NL" altLang="nl-NL"/>
              <a:pPr>
                <a:defRPr/>
              </a:pPr>
              <a:t>‹nr.›</a:t>
            </a:fld>
            <a:endParaRPr lang="nl-NL" altLang="nl-NL"/>
          </a:p>
        </p:txBody>
      </p:sp>
    </p:spTree>
    <p:extLst>
      <p:ext uri="{BB962C8B-B14F-4D97-AF65-F5344CB8AC3E}">
        <p14:creationId xmlns:p14="http://schemas.microsoft.com/office/powerpoint/2010/main" val="203901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FE0C2276-57B3-4A80-81F1-C7C324EBF8C3}" type="slidenum">
              <a:rPr lang="nl-NL" altLang="nl-NL"/>
              <a:pPr>
                <a:defRPr/>
              </a:pPr>
              <a:t>‹nr.›</a:t>
            </a:fld>
            <a:endParaRPr lang="nl-NL" altLang="nl-NL"/>
          </a:p>
        </p:txBody>
      </p:sp>
    </p:spTree>
    <p:extLst>
      <p:ext uri="{BB962C8B-B14F-4D97-AF65-F5344CB8AC3E}">
        <p14:creationId xmlns:p14="http://schemas.microsoft.com/office/powerpoint/2010/main" val="419468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47">
            <a:extLst>
              <a:ext uri="{FF2B5EF4-FFF2-40B4-BE49-F238E27FC236}">
                <a16:creationId xmlns:a16="http://schemas.microsoft.com/office/drawing/2014/main" id="{0F916F40-7D7E-408C-B75B-E59BDF69ECF9}"/>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48">
            <a:extLst>
              <a:ext uri="{FF2B5EF4-FFF2-40B4-BE49-F238E27FC236}">
                <a16:creationId xmlns:a16="http://schemas.microsoft.com/office/drawing/2014/main" id="{EF288C85-05A4-4E58-BE98-3EF3757B154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49">
            <a:extLst>
              <a:ext uri="{FF2B5EF4-FFF2-40B4-BE49-F238E27FC236}">
                <a16:creationId xmlns:a16="http://schemas.microsoft.com/office/drawing/2014/main" id="{9F00B5DC-632E-4196-AF12-E2EAA3111DF8}"/>
              </a:ext>
            </a:extLst>
          </p:cNvPr>
          <p:cNvSpPr>
            <a:spLocks noGrp="1" noChangeArrowheads="1"/>
          </p:cNvSpPr>
          <p:nvPr>
            <p:ph type="sldNum" sz="quarter" idx="12"/>
          </p:nvPr>
        </p:nvSpPr>
        <p:spPr>
          <a:ln/>
        </p:spPr>
        <p:txBody>
          <a:bodyPr/>
          <a:lstStyle>
            <a:lvl1pPr>
              <a:defRPr/>
            </a:lvl1pPr>
          </a:lstStyle>
          <a:p>
            <a:pPr>
              <a:defRPr/>
            </a:pPr>
            <a:fld id="{2EBCD990-0D57-4DBE-A7DB-85AB0CB99076}" type="slidenum">
              <a:rPr lang="nl-NL" altLang="nl-NL"/>
              <a:pPr>
                <a:defRPr/>
              </a:pPr>
              <a:t>‹nr.›</a:t>
            </a:fld>
            <a:endParaRPr lang="nl-NL" altLang="nl-NL"/>
          </a:p>
        </p:txBody>
      </p:sp>
    </p:spTree>
    <p:extLst>
      <p:ext uri="{BB962C8B-B14F-4D97-AF65-F5344CB8AC3E}">
        <p14:creationId xmlns:p14="http://schemas.microsoft.com/office/powerpoint/2010/main" val="210710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F8079BCF-DA04-44CF-978A-58A855233B02}"/>
              </a:ext>
            </a:extLst>
          </p:cNvPr>
          <p:cNvSpPr>
            <a:spLocks noChangeArrowheads="1"/>
          </p:cNvSpPr>
          <p:nvPr/>
        </p:nvSpPr>
        <p:spPr bwMode="ltGray">
          <a:xfrm>
            <a:off x="609601" y="228602"/>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sz="1800"/>
          </a:p>
        </p:txBody>
      </p:sp>
      <p:sp>
        <p:nvSpPr>
          <p:cNvPr id="1027" name="Line 39"/>
          <p:cNvSpPr>
            <a:spLocks noChangeShapeType="1"/>
          </p:cNvSpPr>
          <p:nvPr/>
        </p:nvSpPr>
        <p:spPr bwMode="ltGray">
          <a:xfrm>
            <a:off x="1016001"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nl-NL" sz="1350"/>
          </a:p>
        </p:txBody>
      </p:sp>
      <p:pic>
        <p:nvPicPr>
          <p:cNvPr id="1028" name="Picture 42" descr="A:\minispir.GIF"/>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A:\minispir.GIF"/>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31" name="Rectangle 46"/>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095" name="Rectangle 47">
            <a:extLst>
              <a:ext uri="{FF2B5EF4-FFF2-40B4-BE49-F238E27FC236}">
                <a16:creationId xmlns:a16="http://schemas.microsoft.com/office/drawing/2014/main" id="{0F916F40-7D7E-408C-B75B-E59BDF69ECF9}"/>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Times New Roman" charset="0"/>
              </a:defRPr>
            </a:lvl1pPr>
          </a:lstStyle>
          <a:p>
            <a:pPr>
              <a:defRPr/>
            </a:pPr>
            <a:endParaRPr lang="nl-NL"/>
          </a:p>
        </p:txBody>
      </p:sp>
      <p:sp>
        <p:nvSpPr>
          <p:cNvPr id="2096" name="Rectangle 48">
            <a:extLst>
              <a:ext uri="{FF2B5EF4-FFF2-40B4-BE49-F238E27FC236}">
                <a16:creationId xmlns:a16="http://schemas.microsoft.com/office/drawing/2014/main" id="{EF288C85-05A4-4E58-BE98-3EF3757B154E}"/>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Times New Roman" charset="0"/>
              </a:defRPr>
            </a:lvl1pPr>
          </a:lstStyle>
          <a:p>
            <a:pPr>
              <a:defRPr/>
            </a:pPr>
            <a:endParaRPr lang="nl-NL"/>
          </a:p>
        </p:txBody>
      </p:sp>
      <p:sp>
        <p:nvSpPr>
          <p:cNvPr id="2097" name="Rectangle 49">
            <a:extLst>
              <a:ext uri="{FF2B5EF4-FFF2-40B4-BE49-F238E27FC236}">
                <a16:creationId xmlns:a16="http://schemas.microsoft.com/office/drawing/2014/main" id="{9F00B5DC-632E-4196-AF12-E2EAA3111DF8}"/>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A9ACECB-2E2F-488A-9D02-30186E87FB3B}" type="slidenum">
              <a:rPr lang="nl-NL" altLang="nl-NL"/>
              <a:pPr>
                <a:defRPr/>
              </a:pPr>
              <a:t>‹nr.›</a:t>
            </a:fld>
            <a:endParaRPr lang="nl-NL" altLang="nl-NL"/>
          </a:p>
        </p:txBody>
      </p:sp>
    </p:spTree>
    <p:extLst>
      <p:ext uri="{BB962C8B-B14F-4D97-AF65-F5344CB8AC3E}">
        <p14:creationId xmlns:p14="http://schemas.microsoft.com/office/powerpoint/2010/main" val="362911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3EBB096C-E3BD-4119-8E29-9278BEAEAF8F}"/>
              </a:ext>
            </a:extLst>
          </p:cNvPr>
          <p:cNvSpPr>
            <a:spLocks noChangeArrowheads="1"/>
          </p:cNvSpPr>
          <p:nvPr/>
        </p:nvSpPr>
        <p:spPr bwMode="ltGray">
          <a:xfrm>
            <a:off x="609601" y="228602"/>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sz="1800"/>
          </a:p>
        </p:txBody>
      </p:sp>
      <p:sp>
        <p:nvSpPr>
          <p:cNvPr id="1027" name="Line 39"/>
          <p:cNvSpPr>
            <a:spLocks noChangeShapeType="1"/>
          </p:cNvSpPr>
          <p:nvPr/>
        </p:nvSpPr>
        <p:spPr bwMode="ltGray">
          <a:xfrm>
            <a:off x="1016001"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nl-NL" sz="1350"/>
          </a:p>
        </p:txBody>
      </p:sp>
      <p:pic>
        <p:nvPicPr>
          <p:cNvPr id="1028" name="Picture 42" descr="minispir"/>
          <p:cNvPicPr>
            <a:picLocks noChangeAspect="1" noChangeArrowheads="1"/>
          </p:cNvPicPr>
          <p:nvPr/>
        </p:nvPicPr>
        <p:blipFill>
          <a:blip r:embed="rId14">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4">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31" name="Rectangle 46"/>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095" name="Rectangle 47">
            <a:extLst>
              <a:ext uri="{FF2B5EF4-FFF2-40B4-BE49-F238E27FC236}">
                <a16:creationId xmlns:a16="http://schemas.microsoft.com/office/drawing/2014/main" id="{73AB7EAE-027D-4E44-884C-2E28AD79EFA1}"/>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Times New Roman" charset="0"/>
              </a:defRPr>
            </a:lvl1pPr>
          </a:lstStyle>
          <a:p>
            <a:pPr>
              <a:defRPr/>
            </a:pPr>
            <a:endParaRPr lang="nl-NL"/>
          </a:p>
        </p:txBody>
      </p:sp>
      <p:sp>
        <p:nvSpPr>
          <p:cNvPr id="2096" name="Rectangle 48">
            <a:extLst>
              <a:ext uri="{FF2B5EF4-FFF2-40B4-BE49-F238E27FC236}">
                <a16:creationId xmlns:a16="http://schemas.microsoft.com/office/drawing/2014/main" id="{4AE50618-ECD1-4B6A-AC85-85EA0DCFAF10}"/>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Times New Roman" charset="0"/>
              </a:defRPr>
            </a:lvl1pPr>
          </a:lstStyle>
          <a:p>
            <a:pPr>
              <a:defRPr/>
            </a:pPr>
            <a:endParaRPr lang="nl-NL"/>
          </a:p>
        </p:txBody>
      </p:sp>
      <p:sp>
        <p:nvSpPr>
          <p:cNvPr id="2097" name="Rectangle 49">
            <a:extLst>
              <a:ext uri="{FF2B5EF4-FFF2-40B4-BE49-F238E27FC236}">
                <a16:creationId xmlns:a16="http://schemas.microsoft.com/office/drawing/2014/main" id="{86E8303F-63A9-4D91-974A-5D112AE9AB72}"/>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AF5F88B0-F5B5-4355-957E-43219FFE4B1A}" type="slidenum">
              <a:rPr lang="nl-NL" altLang="nl-NL"/>
              <a:pPr>
                <a:defRPr/>
              </a:pPr>
              <a:t>‹nr.›</a:t>
            </a:fld>
            <a:endParaRPr lang="nl-NL" altLang="nl-NL"/>
          </a:p>
        </p:txBody>
      </p:sp>
    </p:spTree>
    <p:extLst>
      <p:ext uri="{BB962C8B-B14F-4D97-AF65-F5344CB8AC3E}">
        <p14:creationId xmlns:p14="http://schemas.microsoft.com/office/powerpoint/2010/main" val="2077686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4" r:id="rId7"/>
    <p:sldLayoutId id="2147483679" r:id="rId8"/>
    <p:sldLayoutId id="2147483680" r:id="rId9"/>
    <p:sldLayoutId id="2147483681" r:id="rId10"/>
    <p:sldLayoutId id="2147483682" r:id="rId11"/>
    <p:sldLayoutId id="214748368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900" algn="ctr" rtl="0" fontAlgn="base">
        <a:spcBef>
          <a:spcPct val="0"/>
        </a:spcBef>
        <a:spcAft>
          <a:spcPct val="0"/>
        </a:spcAft>
        <a:defRPr sz="3300">
          <a:solidFill>
            <a:schemeClr val="tx2"/>
          </a:solidFill>
          <a:latin typeface="Times New Roman" charset="0"/>
        </a:defRPr>
      </a:lvl6pPr>
      <a:lvl7pPr marL="685800" algn="ctr" rtl="0" fontAlgn="base">
        <a:spcBef>
          <a:spcPct val="0"/>
        </a:spcBef>
        <a:spcAft>
          <a:spcPct val="0"/>
        </a:spcAft>
        <a:defRPr sz="3300">
          <a:solidFill>
            <a:schemeClr val="tx2"/>
          </a:solidFill>
          <a:latin typeface="Times New Roman" charset="0"/>
        </a:defRPr>
      </a:lvl7pPr>
      <a:lvl8pPr marL="1028700" algn="ctr" rtl="0" fontAlgn="base">
        <a:spcBef>
          <a:spcPct val="0"/>
        </a:spcBef>
        <a:spcAft>
          <a:spcPct val="0"/>
        </a:spcAft>
        <a:defRPr sz="3300">
          <a:solidFill>
            <a:schemeClr val="tx2"/>
          </a:solidFill>
          <a:latin typeface="Times New Roman" charset="0"/>
        </a:defRPr>
      </a:lvl8pPr>
      <a:lvl9pPr marL="1371600" algn="ctr" rtl="0" fontAlgn="base">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F8079BCF-DA04-44CF-978A-58A855233B02}"/>
              </a:ext>
            </a:extLst>
          </p:cNvPr>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nl-NL" altLang="nl-NL"/>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pic>
        <p:nvPicPr>
          <p:cNvPr id="1028" name="Picture 42" descr="A:\minispir.GIF"/>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A:\minispir.GIF"/>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31" name="Rectangle 46"/>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095" name="Rectangle 47">
            <a:extLst>
              <a:ext uri="{FF2B5EF4-FFF2-40B4-BE49-F238E27FC236}">
                <a16:creationId xmlns:a16="http://schemas.microsoft.com/office/drawing/2014/main" id="{0F916F40-7D7E-408C-B75B-E59BDF69ECF9}"/>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nl-NL"/>
          </a:p>
        </p:txBody>
      </p:sp>
      <p:sp>
        <p:nvSpPr>
          <p:cNvPr id="2096" name="Rectangle 48">
            <a:extLst>
              <a:ext uri="{FF2B5EF4-FFF2-40B4-BE49-F238E27FC236}">
                <a16:creationId xmlns:a16="http://schemas.microsoft.com/office/drawing/2014/main" id="{EF288C85-05A4-4E58-BE98-3EF3757B154E}"/>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nl-NL"/>
          </a:p>
        </p:txBody>
      </p:sp>
      <p:sp>
        <p:nvSpPr>
          <p:cNvPr id="2097" name="Rectangle 49">
            <a:extLst>
              <a:ext uri="{FF2B5EF4-FFF2-40B4-BE49-F238E27FC236}">
                <a16:creationId xmlns:a16="http://schemas.microsoft.com/office/drawing/2014/main" id="{9F00B5DC-632E-4196-AF12-E2EAA3111DF8}"/>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A9ACECB-2E2F-488A-9D02-30186E87FB3B}" type="slidenum">
              <a:rPr lang="nl-NL" altLang="nl-NL"/>
              <a:pPr>
                <a:defRPr/>
              </a:pPr>
              <a:t>‹nr.›</a:t>
            </a:fld>
            <a:endParaRPr lang="nl-NL" altLang="nl-NL"/>
          </a:p>
        </p:txBody>
      </p:sp>
    </p:spTree>
    <p:extLst>
      <p:ext uri="{BB962C8B-B14F-4D97-AF65-F5344CB8AC3E}">
        <p14:creationId xmlns:p14="http://schemas.microsoft.com/office/powerpoint/2010/main" val="32022176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a:extLst>
              <a:ext uri="{FF2B5EF4-FFF2-40B4-BE49-F238E27FC236}">
                <a16:creationId xmlns:a16="http://schemas.microsoft.com/office/drawing/2014/main" id="{3EBB096C-E3BD-4119-8E29-9278BEAEAF8F}"/>
              </a:ext>
            </a:extLst>
          </p:cNvPr>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endParaRPr kumimoji="1" lang="nl-NL" altLang="nl-NL"/>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pic>
        <p:nvPicPr>
          <p:cNvPr id="1028"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45"/>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31" name="Rectangle 46"/>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095" name="Rectangle 47">
            <a:extLst>
              <a:ext uri="{FF2B5EF4-FFF2-40B4-BE49-F238E27FC236}">
                <a16:creationId xmlns:a16="http://schemas.microsoft.com/office/drawing/2014/main" id="{73AB7EAE-027D-4E44-884C-2E28AD79EFA1}"/>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nl-NL"/>
          </a:p>
        </p:txBody>
      </p:sp>
      <p:sp>
        <p:nvSpPr>
          <p:cNvPr id="2096" name="Rectangle 48">
            <a:extLst>
              <a:ext uri="{FF2B5EF4-FFF2-40B4-BE49-F238E27FC236}">
                <a16:creationId xmlns:a16="http://schemas.microsoft.com/office/drawing/2014/main" id="{4AE50618-ECD1-4B6A-AC85-85EA0DCFAF10}"/>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nl-NL"/>
          </a:p>
        </p:txBody>
      </p:sp>
      <p:sp>
        <p:nvSpPr>
          <p:cNvPr id="2097" name="Rectangle 49">
            <a:extLst>
              <a:ext uri="{FF2B5EF4-FFF2-40B4-BE49-F238E27FC236}">
                <a16:creationId xmlns:a16="http://schemas.microsoft.com/office/drawing/2014/main" id="{86E8303F-63A9-4D91-974A-5D112AE9AB72}"/>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8F8D229-1CA7-49A2-830A-8BD3BF07CCF3}" type="slidenum">
              <a:rPr lang="nl-NL" altLang="nl-NL"/>
              <a:pPr>
                <a:defRPr/>
              </a:pPr>
              <a:t>‹nr.›</a:t>
            </a:fld>
            <a:endParaRPr lang="nl-NL" altLang="nl-NL"/>
          </a:p>
        </p:txBody>
      </p:sp>
    </p:spTree>
    <p:extLst>
      <p:ext uri="{BB962C8B-B14F-4D97-AF65-F5344CB8AC3E}">
        <p14:creationId xmlns:p14="http://schemas.microsoft.com/office/powerpoint/2010/main" val="20774735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l.wikipedia.org/wiki/Innovatietheorie_van_Rogers" TargetMode="Externa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rketingtermen.nl/begrip/put-out-pric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time_continue=3&amp;v=6ImZNbQqAwU" TargetMode="Externa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eerwiki.nl/Hoe_segmenteer_je_een_mark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IVDxL2lgN4" TargetMode="External"/><Relationship Id="rId2" Type="http://schemas.openxmlformats.org/officeDocument/2006/relationships/hyperlink" Target="https://www.youtube.com/watch?v=z48ELAsct2w"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www.youtube.com/watch?v=QlBMF1MvAGY"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nl-NL" altLang="nl-NL" sz="5500" dirty="0" smtClean="0"/>
              <a:t>Marketing les 2</a:t>
            </a:r>
          </a:p>
        </p:txBody>
      </p:sp>
      <p:sp>
        <p:nvSpPr>
          <p:cNvPr id="5123" name="Rectangle 3"/>
          <p:cNvSpPr>
            <a:spLocks noGrp="1" noChangeArrowheads="1"/>
          </p:cNvSpPr>
          <p:nvPr>
            <p:ph type="subTitle" idx="1"/>
          </p:nvPr>
        </p:nvSpPr>
        <p:spPr>
          <a:xfrm>
            <a:off x="2352675" y="3752849"/>
            <a:ext cx="4743450" cy="2150409"/>
          </a:xfrm>
        </p:spPr>
        <p:txBody>
          <a:bodyPr/>
          <a:lstStyle/>
          <a:p>
            <a:pPr eaLnBrk="1" hangingPunct="1">
              <a:tabLst>
                <a:tab pos="4643438" algn="r"/>
              </a:tabLst>
            </a:pPr>
            <a:r>
              <a:rPr lang="nl-NL" altLang="nl-NL" sz="3500" dirty="0" smtClean="0"/>
              <a:t>Marketingmix</a:t>
            </a:r>
          </a:p>
          <a:p>
            <a:pPr algn="l" eaLnBrk="1" hangingPunct="1">
              <a:tabLst>
                <a:tab pos="4643438" algn="r"/>
              </a:tabLst>
            </a:pPr>
            <a:endParaRPr lang="nl-NL" altLang="nl-NL" sz="3500" i="1" dirty="0"/>
          </a:p>
          <a:p>
            <a:pPr algn="l" eaLnBrk="1" hangingPunct="1">
              <a:tabLst>
                <a:tab pos="4643438" algn="r"/>
              </a:tabLst>
            </a:pPr>
            <a:r>
              <a:rPr lang="nl-NL" altLang="nl-NL" sz="3500" i="1" dirty="0" smtClean="0"/>
              <a:t>ZONE </a:t>
            </a:r>
            <a:r>
              <a:rPr lang="nl-NL" altLang="nl-NL" sz="3500" i="1" dirty="0"/>
              <a:t>college</a:t>
            </a:r>
          </a:p>
        </p:txBody>
      </p:sp>
    </p:spTree>
    <p:extLst>
      <p:ext uri="{BB962C8B-B14F-4D97-AF65-F5344CB8AC3E}">
        <p14:creationId xmlns:p14="http://schemas.microsoft.com/office/powerpoint/2010/main" val="124515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AOC\AOV\2011-2012\Marketing\bus-advertenties-froot10-590x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28" y="1618130"/>
            <a:ext cx="742954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p:nvPr>
        </p:nvSpPr>
        <p:spPr/>
        <p:txBody>
          <a:bodyPr/>
          <a:lstStyle/>
          <a:p>
            <a:r>
              <a:rPr lang="nl-NL" altLang="nl-NL" sz="4500" dirty="0" smtClean="0"/>
              <a:t>Met de bus naar de dierentuin</a:t>
            </a:r>
          </a:p>
        </p:txBody>
      </p:sp>
    </p:spTree>
    <p:extLst>
      <p:ext uri="{BB962C8B-B14F-4D97-AF65-F5344CB8AC3E}">
        <p14:creationId xmlns:p14="http://schemas.microsoft.com/office/powerpoint/2010/main" val="290855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nl-NL" sz="5000" dirty="0" smtClean="0"/>
              <a:t>Everett Rogers</a:t>
            </a:r>
            <a:endParaRPr lang="nl-NL" sz="5000" dirty="0"/>
          </a:p>
        </p:txBody>
      </p:sp>
      <p:sp>
        <p:nvSpPr>
          <p:cNvPr id="3" name="Tijdelijke aanduiding voor inhoud 2"/>
          <p:cNvSpPr>
            <a:spLocks noGrp="1"/>
          </p:cNvSpPr>
          <p:nvPr>
            <p:ph idx="1"/>
          </p:nvPr>
        </p:nvSpPr>
        <p:spPr>
          <a:xfrm>
            <a:off x="1066800" y="1524000"/>
            <a:ext cx="7620000" cy="4114800"/>
          </a:xfrm>
        </p:spPr>
        <p:txBody>
          <a:bodyPr/>
          <a:lstStyle/>
          <a:p>
            <a:r>
              <a:rPr lang="nl-NL" altLang="nl-NL" sz="3500" dirty="0" smtClean="0"/>
              <a:t>Niet iedereen neemt even snel een nieuw product in gebruik</a:t>
            </a:r>
          </a:p>
        </p:txBody>
      </p:sp>
      <p:pic>
        <p:nvPicPr>
          <p:cNvPr id="4" name="Afbeelding 3"/>
          <p:cNvPicPr>
            <a:picLocks noChangeAspect="1"/>
          </p:cNvPicPr>
          <p:nvPr/>
        </p:nvPicPr>
        <p:blipFill>
          <a:blip r:embed="rId2"/>
          <a:stretch>
            <a:fillRect/>
          </a:stretch>
        </p:blipFill>
        <p:spPr>
          <a:xfrm>
            <a:off x="2147182" y="2775145"/>
            <a:ext cx="5145470" cy="3432345"/>
          </a:xfrm>
          <a:prstGeom prst="rect">
            <a:avLst/>
          </a:prstGeom>
        </p:spPr>
      </p:pic>
    </p:spTree>
    <p:extLst>
      <p:ext uri="{BB962C8B-B14F-4D97-AF65-F5344CB8AC3E}">
        <p14:creationId xmlns:p14="http://schemas.microsoft.com/office/powerpoint/2010/main" val="281651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799" y="381000"/>
            <a:ext cx="7687235" cy="775447"/>
          </a:xfrm>
        </p:spPr>
        <p:txBody>
          <a:bodyPr/>
          <a:lstStyle/>
          <a:p>
            <a:r>
              <a:rPr lang="nl-NL" altLang="nl-NL" sz="3500" dirty="0" smtClean="0"/>
              <a:t>INNOVATIETHEORIE van </a:t>
            </a:r>
            <a:r>
              <a:rPr lang="nl-NL" altLang="nl-NL" sz="3500" dirty="0" smtClean="0">
                <a:hlinkClick r:id="rId2"/>
              </a:rPr>
              <a:t>RODGERS</a:t>
            </a:r>
            <a:endParaRPr lang="nl-NL" sz="3500" dirty="0"/>
          </a:p>
        </p:txBody>
      </p:sp>
      <p:pic>
        <p:nvPicPr>
          <p:cNvPr id="1026" name="Picture 2" descr="Afbeeldingsresultaat voor innovatietheorie rog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3892" y="2801718"/>
            <a:ext cx="5808850" cy="173068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stretch>
            <a:fillRect/>
          </a:stretch>
        </p:blipFill>
        <p:spPr>
          <a:xfrm>
            <a:off x="1475971" y="4397188"/>
            <a:ext cx="6864691" cy="995083"/>
          </a:xfrm>
          <a:prstGeom prst="rect">
            <a:avLst/>
          </a:prstGeom>
        </p:spPr>
      </p:pic>
      <p:pic>
        <p:nvPicPr>
          <p:cNvPr id="1030" name="Picture 6" descr="https://upload.wikimedia.org/wikipedia/commons/0/06/Pl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892" y="1156447"/>
            <a:ext cx="5808850" cy="163108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317812" y="5298142"/>
            <a:ext cx="7167281" cy="1200329"/>
          </a:xfrm>
          <a:prstGeom prst="rect">
            <a:avLst/>
          </a:prstGeom>
          <a:noFill/>
        </p:spPr>
        <p:txBody>
          <a:bodyPr wrap="square" rtlCol="0">
            <a:spAutoFit/>
          </a:bodyPr>
          <a:lstStyle/>
          <a:p>
            <a:r>
              <a:rPr lang="nl-NL" sz="2400" dirty="0" smtClean="0"/>
              <a:t>Hiermee wordt ook de volwassenheid van het product in de markt aangegeven: Introductie, groei, volwassenheid, verzadiging en teruggang</a:t>
            </a:r>
            <a:endParaRPr lang="nl-NL" sz="2400" dirty="0"/>
          </a:p>
        </p:txBody>
      </p:sp>
    </p:spTree>
    <p:extLst>
      <p:ext uri="{BB962C8B-B14F-4D97-AF65-F5344CB8AC3E}">
        <p14:creationId xmlns:p14="http://schemas.microsoft.com/office/powerpoint/2010/main" val="1195563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nl-NL" smtClean="0"/>
              <a:t>Marketing Mix</a:t>
            </a:r>
            <a:endParaRPr lang="nl-NL" altLang="nl-NL" smtClean="0"/>
          </a:p>
        </p:txBody>
      </p:sp>
      <p:pic>
        <p:nvPicPr>
          <p:cNvPr id="13315" name="Picture 2" descr="Marketing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30074"/>
            <a:ext cx="46799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3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noChangeArrowheads="1"/>
          </p:cNvSpPr>
          <p:nvPr>
            <p:ph type="title"/>
          </p:nvPr>
        </p:nvSpPr>
        <p:spPr>
          <a:xfrm>
            <a:off x="1066800" y="381000"/>
            <a:ext cx="7620000" cy="802341"/>
          </a:xfrm>
        </p:spPr>
        <p:txBody>
          <a:bodyPr/>
          <a:lstStyle/>
          <a:p>
            <a:r>
              <a:rPr lang="nl-NL" altLang="nl-NL" dirty="0" smtClean="0"/>
              <a:t>MARKETING MIX</a:t>
            </a:r>
          </a:p>
        </p:txBody>
      </p:sp>
      <p:pic>
        <p:nvPicPr>
          <p:cNvPr id="2" name="Afbeelding 1"/>
          <p:cNvPicPr>
            <a:picLocks noChangeAspect="1"/>
          </p:cNvPicPr>
          <p:nvPr/>
        </p:nvPicPr>
        <p:blipFill>
          <a:blip r:embed="rId2"/>
          <a:stretch>
            <a:fillRect/>
          </a:stretch>
        </p:blipFill>
        <p:spPr>
          <a:xfrm>
            <a:off x="2535733" y="1299497"/>
            <a:ext cx="4682134" cy="4743099"/>
          </a:xfrm>
          <a:prstGeom prst="rect">
            <a:avLst/>
          </a:prstGeom>
        </p:spPr>
      </p:pic>
      <p:pic>
        <p:nvPicPr>
          <p:cNvPr id="14339" name="Picture 2" descr="Marketingmix 4 P'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96654" y="1183341"/>
            <a:ext cx="5560292" cy="5269847"/>
          </a:xfrm>
          <a:noFill/>
        </p:spPr>
      </p:pic>
    </p:spTree>
    <p:extLst>
      <p:ext uri="{BB962C8B-B14F-4D97-AF65-F5344CB8AC3E}">
        <p14:creationId xmlns:p14="http://schemas.microsoft.com/office/powerpoint/2010/main" val="16980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381000"/>
            <a:ext cx="7620000" cy="721659"/>
          </a:xfrm>
        </p:spPr>
        <p:txBody>
          <a:bodyPr/>
          <a:lstStyle/>
          <a:p>
            <a:r>
              <a:rPr lang="nl-NL" sz="5000" dirty="0" smtClean="0"/>
              <a:t>Product</a:t>
            </a:r>
            <a:endParaRPr lang="nl-NL" sz="5000" dirty="0"/>
          </a:p>
        </p:txBody>
      </p:sp>
      <p:sp>
        <p:nvSpPr>
          <p:cNvPr id="3" name="Tijdelijke aanduiding voor inhoud 2"/>
          <p:cNvSpPr>
            <a:spLocks noGrp="1"/>
          </p:cNvSpPr>
          <p:nvPr>
            <p:ph idx="1"/>
          </p:nvPr>
        </p:nvSpPr>
        <p:spPr>
          <a:xfrm>
            <a:off x="1066799" y="1102659"/>
            <a:ext cx="7714129" cy="5271247"/>
          </a:xfrm>
        </p:spPr>
        <p:txBody>
          <a:bodyPr/>
          <a:lstStyle/>
          <a:p>
            <a:r>
              <a:rPr lang="nl-NL" dirty="0" smtClean="0"/>
              <a:t>Essentie         Waarvoor dient het?</a:t>
            </a:r>
          </a:p>
          <a:p>
            <a:r>
              <a:rPr lang="nl-NL" dirty="0" smtClean="0"/>
              <a:t>Kern       Wat is het precies? Materiaal, kleur, formaat, etc.</a:t>
            </a:r>
          </a:p>
          <a:p>
            <a:r>
              <a:rPr lang="nl-NL" dirty="0" smtClean="0"/>
              <a:t>Extra’s       Garantie, handleiding, verpakking etc. </a:t>
            </a:r>
          </a:p>
          <a:p>
            <a:endParaRPr lang="nl-NL" dirty="0"/>
          </a:p>
          <a:p>
            <a:endParaRPr lang="nl-NL" dirty="0" smtClean="0"/>
          </a:p>
          <a:p>
            <a:endParaRPr lang="nl-NL" dirty="0"/>
          </a:p>
          <a:p>
            <a:endParaRPr lang="nl-NL" dirty="0" smtClean="0"/>
          </a:p>
          <a:p>
            <a:r>
              <a:rPr lang="nl-NL" dirty="0" smtClean="0"/>
              <a:t>Dus:</a:t>
            </a:r>
          </a:p>
          <a:p>
            <a:r>
              <a:rPr lang="nl-NL" dirty="0" smtClean="0"/>
              <a:t>Iets wat de moeite waard is om over te praten</a:t>
            </a:r>
          </a:p>
          <a:p>
            <a:r>
              <a:rPr lang="nl-NL" dirty="0" smtClean="0"/>
              <a:t>Iets wat de moeite waard is om voor om te fietsen</a:t>
            </a:r>
          </a:p>
          <a:p>
            <a:r>
              <a:rPr lang="nl-NL" dirty="0" smtClean="0"/>
              <a:t>Iets wat je met anderen wilt delen op Instagram bijvoorbeeld</a:t>
            </a:r>
            <a:endParaRPr lang="nl-NL" dirty="0"/>
          </a:p>
        </p:txBody>
      </p:sp>
      <p:sp>
        <p:nvSpPr>
          <p:cNvPr id="4" name="Pijl-rechts 3"/>
          <p:cNvSpPr/>
          <p:nvPr/>
        </p:nvSpPr>
        <p:spPr bwMode="auto">
          <a:xfrm flipV="1">
            <a:off x="2554941" y="1210235"/>
            <a:ext cx="363070" cy="28238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charset="0"/>
            </a:endParaRPr>
          </a:p>
        </p:txBody>
      </p:sp>
      <p:sp>
        <p:nvSpPr>
          <p:cNvPr id="5" name="Pijl-rechts 4"/>
          <p:cNvSpPr/>
          <p:nvPr/>
        </p:nvSpPr>
        <p:spPr bwMode="auto">
          <a:xfrm flipV="1">
            <a:off x="2097742" y="1683123"/>
            <a:ext cx="363070" cy="28238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charset="0"/>
            </a:endParaRPr>
          </a:p>
        </p:txBody>
      </p:sp>
      <p:sp>
        <p:nvSpPr>
          <p:cNvPr id="6" name="Pijl-rechts 5"/>
          <p:cNvSpPr/>
          <p:nvPr/>
        </p:nvSpPr>
        <p:spPr bwMode="auto">
          <a:xfrm flipV="1">
            <a:off x="2373405" y="2073088"/>
            <a:ext cx="363070" cy="28238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Times New Roman" charset="0"/>
            </a:endParaRPr>
          </a:p>
        </p:txBody>
      </p:sp>
      <p:sp>
        <p:nvSpPr>
          <p:cNvPr id="7" name="WordArt 3"/>
          <p:cNvSpPr>
            <a:spLocks noChangeArrowheads="1" noChangeShapeType="1" noTextEdit="1"/>
          </p:cNvSpPr>
          <p:nvPr/>
        </p:nvSpPr>
        <p:spPr bwMode="auto">
          <a:xfrm>
            <a:off x="2554940" y="2567268"/>
            <a:ext cx="4495800" cy="1835523"/>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contourClr>
                <a:srgbClr val="DCEBF5"/>
              </a:contourClr>
            </a:sp3d>
          </a:bodyPr>
          <a:lstStyle/>
          <a:p>
            <a:pPr algn="ctr"/>
            <a:r>
              <a:rPr lang="nl-NL"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USP</a:t>
            </a:r>
          </a:p>
        </p:txBody>
      </p:sp>
    </p:spTree>
    <p:extLst>
      <p:ext uri="{BB962C8B-B14F-4D97-AF65-F5344CB8AC3E}">
        <p14:creationId xmlns:p14="http://schemas.microsoft.com/office/powerpoint/2010/main" val="37785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000" dirty="0" smtClean="0"/>
              <a:t>Prijs en Prijsstrategieën </a:t>
            </a:r>
            <a:endParaRPr lang="nl-NL" sz="5000" dirty="0"/>
          </a:p>
        </p:txBody>
      </p:sp>
      <p:sp>
        <p:nvSpPr>
          <p:cNvPr id="3" name="Tijdelijke aanduiding voor inhoud 2"/>
          <p:cNvSpPr>
            <a:spLocks noGrp="1"/>
          </p:cNvSpPr>
          <p:nvPr>
            <p:ph idx="1"/>
          </p:nvPr>
        </p:nvSpPr>
        <p:spPr>
          <a:xfrm>
            <a:off x="1066800" y="1752599"/>
            <a:ext cx="7620000" cy="4406153"/>
          </a:xfrm>
        </p:spPr>
        <p:txBody>
          <a:bodyPr/>
          <a:lstStyle/>
          <a:p>
            <a:r>
              <a:rPr lang="nl-NL" sz="2800" dirty="0" smtClean="0"/>
              <a:t>Op basis van kostprijs;</a:t>
            </a:r>
          </a:p>
          <a:p>
            <a:pPr lvl="2"/>
            <a:r>
              <a:rPr lang="nl-NL" sz="2100" dirty="0" smtClean="0"/>
              <a:t>Inkoopwaarde + opslagpercentage (winstmarge)</a:t>
            </a:r>
          </a:p>
          <a:p>
            <a:r>
              <a:rPr lang="nl-NL" sz="2800" dirty="0" smtClean="0"/>
              <a:t>Klantgerichte prijsstelling;</a:t>
            </a:r>
          </a:p>
          <a:p>
            <a:pPr lvl="2"/>
            <a:r>
              <a:rPr lang="nl-NL" sz="2100" dirty="0" smtClean="0"/>
              <a:t>Hoeveel wil de klant ervoor gaan betalen?</a:t>
            </a:r>
          </a:p>
          <a:p>
            <a:pPr lvl="2"/>
            <a:r>
              <a:rPr lang="nl-NL" sz="2100" dirty="0" smtClean="0"/>
              <a:t>Psychologische prijzen</a:t>
            </a:r>
          </a:p>
          <a:p>
            <a:r>
              <a:rPr lang="nl-NL" sz="2800" dirty="0" smtClean="0"/>
              <a:t>Concurrentiegerichte prijsstelling;</a:t>
            </a:r>
          </a:p>
          <a:p>
            <a:pPr lvl="2" eaLnBrk="1" hangingPunct="1"/>
            <a:r>
              <a:rPr lang="en-US" altLang="nl-NL" sz="2100" dirty="0"/>
              <a:t>Premium pricing</a:t>
            </a:r>
          </a:p>
          <a:p>
            <a:pPr lvl="2" eaLnBrk="1" hangingPunct="1"/>
            <a:r>
              <a:rPr lang="en-US" altLang="nl-NL" sz="2100" dirty="0"/>
              <a:t>Me too pricing</a:t>
            </a:r>
          </a:p>
          <a:p>
            <a:pPr lvl="2" eaLnBrk="1" hangingPunct="1"/>
            <a:r>
              <a:rPr lang="en-US" altLang="nl-NL" sz="2100" dirty="0"/>
              <a:t>Stay out pricing</a:t>
            </a:r>
            <a:endParaRPr lang="nl-NL" altLang="nl-NL" sz="2100" dirty="0"/>
          </a:p>
          <a:p>
            <a:pPr lvl="2" eaLnBrk="1" hangingPunct="1"/>
            <a:r>
              <a:rPr lang="en-US" altLang="nl-NL" sz="2100" dirty="0">
                <a:hlinkClick r:id="rId2"/>
              </a:rPr>
              <a:t>Put out pricing</a:t>
            </a:r>
            <a:endParaRPr lang="en-US" altLang="nl-NL" sz="2100" dirty="0"/>
          </a:p>
          <a:p>
            <a:pPr lvl="2"/>
            <a:endParaRPr lang="nl-NL" dirty="0"/>
          </a:p>
        </p:txBody>
      </p:sp>
    </p:spTree>
    <p:extLst>
      <p:ext uri="{BB962C8B-B14F-4D97-AF65-F5344CB8AC3E}">
        <p14:creationId xmlns:p14="http://schemas.microsoft.com/office/powerpoint/2010/main" val="29620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ltLang="nl-NL" dirty="0" smtClean="0"/>
              <a:t>Plaats / distributie / logistiek</a:t>
            </a:r>
          </a:p>
        </p:txBody>
      </p:sp>
      <p:sp>
        <p:nvSpPr>
          <p:cNvPr id="18435" name="Rectangle 3"/>
          <p:cNvSpPr>
            <a:spLocks noGrp="1" noChangeArrowheads="1"/>
          </p:cNvSpPr>
          <p:nvPr>
            <p:ph type="body" idx="1"/>
          </p:nvPr>
        </p:nvSpPr>
        <p:spPr>
          <a:xfrm>
            <a:off x="1066800" y="1752600"/>
            <a:ext cx="3886200" cy="2362200"/>
          </a:xfrm>
        </p:spPr>
        <p:txBody>
          <a:bodyPr/>
          <a:lstStyle/>
          <a:p>
            <a:pPr eaLnBrk="1" hangingPunct="1"/>
            <a:r>
              <a:rPr lang="nl-NL" altLang="nl-NL" dirty="0" smtClean="0"/>
              <a:t>Directe distributie</a:t>
            </a:r>
          </a:p>
          <a:p>
            <a:pPr eaLnBrk="1" hangingPunct="1"/>
            <a:r>
              <a:rPr lang="nl-NL" altLang="nl-NL" dirty="0" smtClean="0"/>
              <a:t>Indirecte distributie</a:t>
            </a:r>
          </a:p>
          <a:p>
            <a:pPr lvl="1" eaLnBrk="1" hangingPunct="1"/>
            <a:r>
              <a:rPr lang="nl-NL" altLang="nl-NL" dirty="0" smtClean="0"/>
              <a:t>kort kanaal</a:t>
            </a:r>
          </a:p>
          <a:p>
            <a:pPr lvl="1" eaLnBrk="1" hangingPunct="1"/>
            <a:r>
              <a:rPr lang="nl-NL" altLang="nl-NL" dirty="0" smtClean="0"/>
              <a:t>lang kanaal</a:t>
            </a:r>
          </a:p>
          <a:p>
            <a:pPr lvl="1" eaLnBrk="1" hangingPunct="1"/>
            <a:endParaRPr lang="nl-NL" altLang="nl-NL" dirty="0" smtClean="0"/>
          </a:p>
        </p:txBody>
      </p:sp>
      <p:sp>
        <p:nvSpPr>
          <p:cNvPr id="64516" name="Text Box 4"/>
          <p:cNvSpPr txBox="1">
            <a:spLocks noChangeArrowheads="1"/>
          </p:cNvSpPr>
          <p:nvPr/>
        </p:nvSpPr>
        <p:spPr bwMode="auto">
          <a:xfrm>
            <a:off x="5029200" y="3048000"/>
            <a:ext cx="35814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rPr>
              <a:t>Producent</a:t>
            </a:r>
          </a:p>
        </p:txBody>
      </p:sp>
      <p:sp>
        <p:nvSpPr>
          <p:cNvPr id="64519" name="Text Box 7"/>
          <p:cNvSpPr txBox="1">
            <a:spLocks noChangeArrowheads="1"/>
          </p:cNvSpPr>
          <p:nvPr/>
        </p:nvSpPr>
        <p:spPr bwMode="auto">
          <a:xfrm>
            <a:off x="5029200" y="5943600"/>
            <a:ext cx="35814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rPr>
              <a:t>Klant</a:t>
            </a:r>
          </a:p>
        </p:txBody>
      </p:sp>
      <p:sp>
        <p:nvSpPr>
          <p:cNvPr id="64521" name="AutoShape 9"/>
          <p:cNvSpPr>
            <a:spLocks noChangeArrowheads="1"/>
          </p:cNvSpPr>
          <p:nvPr/>
        </p:nvSpPr>
        <p:spPr bwMode="auto">
          <a:xfrm>
            <a:off x="5181600" y="3608388"/>
            <a:ext cx="304800" cy="2297112"/>
          </a:xfrm>
          <a:prstGeom prst="downArrow">
            <a:avLst>
              <a:gd name="adj1" fmla="val 50000"/>
              <a:gd name="adj2" fmla="val 105406"/>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p:txBody>
      </p:sp>
      <p:grpSp>
        <p:nvGrpSpPr>
          <p:cNvPr id="2" name="Group 15"/>
          <p:cNvGrpSpPr>
            <a:grpSpLocks/>
          </p:cNvGrpSpPr>
          <p:nvPr/>
        </p:nvGrpSpPr>
        <p:grpSpPr bwMode="auto">
          <a:xfrm>
            <a:off x="7010400" y="4572000"/>
            <a:ext cx="1600200" cy="1339850"/>
            <a:chOff x="4416" y="2880"/>
            <a:chExt cx="1008" cy="844"/>
          </a:xfrm>
        </p:grpSpPr>
        <p:sp>
          <p:nvSpPr>
            <p:cNvPr id="18444" name="Text Box 6"/>
            <p:cNvSpPr txBox="1">
              <a:spLocks noChangeArrowheads="1"/>
            </p:cNvSpPr>
            <p:nvPr/>
          </p:nvSpPr>
          <p:spPr bwMode="auto">
            <a:xfrm>
              <a:off x="4416" y="3168"/>
              <a:ext cx="1008" cy="2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nl-NL" altLang="nl-NL" sz="21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rPr>
                <a:t>Detailhandel</a:t>
              </a:r>
            </a:p>
          </p:txBody>
        </p:sp>
        <p:sp>
          <p:nvSpPr>
            <p:cNvPr id="18445" name="AutoShape 11"/>
            <p:cNvSpPr>
              <a:spLocks noChangeArrowheads="1"/>
            </p:cNvSpPr>
            <p:nvPr/>
          </p:nvSpPr>
          <p:spPr bwMode="auto">
            <a:xfrm>
              <a:off x="4848" y="3456"/>
              <a:ext cx="192" cy="268"/>
            </a:xfrm>
            <a:prstGeom prst="downArrow">
              <a:avLst>
                <a:gd name="adj1" fmla="val 54167"/>
                <a:gd name="adj2" fmla="val 7604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p:txBody>
        </p:sp>
        <p:sp>
          <p:nvSpPr>
            <p:cNvPr id="18446" name="AutoShape 12"/>
            <p:cNvSpPr>
              <a:spLocks noChangeArrowheads="1"/>
            </p:cNvSpPr>
            <p:nvPr/>
          </p:nvSpPr>
          <p:spPr bwMode="auto">
            <a:xfrm>
              <a:off x="4848" y="2880"/>
              <a:ext cx="192" cy="268"/>
            </a:xfrm>
            <a:prstGeom prst="downArrow">
              <a:avLst>
                <a:gd name="adj1" fmla="val 54167"/>
                <a:gd name="adj2" fmla="val 7604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p:txBody>
        </p:sp>
      </p:grpSp>
      <p:grpSp>
        <p:nvGrpSpPr>
          <p:cNvPr id="3" name="Group 14"/>
          <p:cNvGrpSpPr>
            <a:grpSpLocks/>
          </p:cNvGrpSpPr>
          <p:nvPr/>
        </p:nvGrpSpPr>
        <p:grpSpPr bwMode="auto">
          <a:xfrm>
            <a:off x="6019800" y="3581400"/>
            <a:ext cx="2590800" cy="2336800"/>
            <a:chOff x="3792" y="2256"/>
            <a:chExt cx="1632" cy="1472"/>
          </a:xfrm>
        </p:grpSpPr>
        <p:sp>
          <p:nvSpPr>
            <p:cNvPr id="18441" name="Text Box 5"/>
            <p:cNvSpPr txBox="1">
              <a:spLocks noChangeArrowheads="1"/>
            </p:cNvSpPr>
            <p:nvPr/>
          </p:nvSpPr>
          <p:spPr bwMode="auto">
            <a:xfrm>
              <a:off x="3792" y="2544"/>
              <a:ext cx="1632" cy="2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rPr>
                <a:t>Groothandel</a:t>
              </a:r>
            </a:p>
          </p:txBody>
        </p:sp>
        <p:sp>
          <p:nvSpPr>
            <p:cNvPr id="18442" name="AutoShape 10"/>
            <p:cNvSpPr>
              <a:spLocks noChangeArrowheads="1"/>
            </p:cNvSpPr>
            <p:nvPr/>
          </p:nvSpPr>
          <p:spPr bwMode="auto">
            <a:xfrm>
              <a:off x="4032" y="2880"/>
              <a:ext cx="192" cy="848"/>
            </a:xfrm>
            <a:prstGeom prst="downArrow">
              <a:avLst>
                <a:gd name="adj1" fmla="val 50000"/>
                <a:gd name="adj2" fmla="val 1029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p:txBody>
        </p:sp>
        <p:sp>
          <p:nvSpPr>
            <p:cNvPr id="18443" name="AutoShape 13"/>
            <p:cNvSpPr>
              <a:spLocks noChangeArrowheads="1"/>
            </p:cNvSpPr>
            <p:nvPr/>
          </p:nvSpPr>
          <p:spPr bwMode="auto">
            <a:xfrm>
              <a:off x="4464" y="2256"/>
              <a:ext cx="192" cy="268"/>
            </a:xfrm>
            <a:prstGeom prst="downArrow">
              <a:avLst>
                <a:gd name="adj1" fmla="val 54167"/>
                <a:gd name="adj2" fmla="val 76041"/>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2400" b="0" i="0" u="none" strike="noStrike" kern="1200" cap="none" spc="0" normalizeH="0" baseline="0" dirty="0" smtClean="0">
                <a:ln>
                  <a:noFill/>
                </a:ln>
                <a:solidFill>
                  <a:srgbClr val="000000"/>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207633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1+#ppt_w/2"/>
                                          </p:val>
                                        </p:tav>
                                        <p:tav tm="100000">
                                          <p:val>
                                            <p:strVal val="#ppt_x"/>
                                          </p:val>
                                        </p:tav>
                                      </p:tavLst>
                                    </p:anim>
                                    <p:anim calcmode="lin" valueType="num">
                                      <p:cBhvr additive="base">
                                        <p:cTn id="8"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1+#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autoUpdateAnimBg="0"/>
      <p:bldP spid="64519" grpId="0" animBg="1" autoUpdateAnimBg="0"/>
      <p:bldP spid="645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nl-NL" altLang="nl-NL" smtClean="0"/>
              <a:t>PROMOTIE</a:t>
            </a:r>
          </a:p>
        </p:txBody>
      </p:sp>
      <p:sp>
        <p:nvSpPr>
          <p:cNvPr id="19459" name="Rectangle 3"/>
          <p:cNvSpPr>
            <a:spLocks noGrp="1" noChangeArrowheads="1"/>
          </p:cNvSpPr>
          <p:nvPr>
            <p:ph type="body" idx="1"/>
          </p:nvPr>
        </p:nvSpPr>
        <p:spPr>
          <a:xfrm>
            <a:off x="1066800" y="1425388"/>
            <a:ext cx="7620000" cy="4442012"/>
          </a:xfrm>
        </p:spPr>
        <p:txBody>
          <a:bodyPr/>
          <a:lstStyle/>
          <a:p>
            <a:r>
              <a:rPr lang="nl-NL" altLang="nl-NL" dirty="0" smtClean="0"/>
              <a:t>Als het niet opmerkelijk is, wordt je idee niet </a:t>
            </a:r>
            <a:r>
              <a:rPr lang="nl-NL" altLang="nl-NL" dirty="0" smtClean="0">
                <a:hlinkClick r:id="rId2"/>
              </a:rPr>
              <a:t>verspreid</a:t>
            </a:r>
            <a:endParaRPr lang="nl-NL" altLang="nl-NL" dirty="0" smtClean="0"/>
          </a:p>
          <a:p>
            <a:r>
              <a:rPr lang="nl-NL" altLang="nl-NL" dirty="0" smtClean="0"/>
              <a:t>We krijgen steeds meer keus binnen dezelfde tijd</a:t>
            </a:r>
          </a:p>
          <a:p>
            <a:r>
              <a:rPr lang="nl-NL" altLang="nl-NL" dirty="0" smtClean="0"/>
              <a:t>Het gevaarlijkste wat je doen kunt, is op safe spelen</a:t>
            </a:r>
          </a:p>
        </p:txBody>
      </p:sp>
      <p:pic>
        <p:nvPicPr>
          <p:cNvPr id="19460" name="Picture 4" descr="http://www.thailandblog.nl/wp-content/uploads/2010/07/Bangkok-gevaarl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267200"/>
            <a:ext cx="28575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6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fade">
                                      <p:cBhvr>
                                        <p:cTn id="26" dur="1000"/>
                                        <p:tgtEl>
                                          <p:spTgt spid="19460"/>
                                        </p:tgtEl>
                                      </p:cBhvr>
                                    </p:animEffect>
                                    <p:anim calcmode="lin" valueType="num">
                                      <p:cBhvr>
                                        <p:cTn id="27" dur="1000" fill="hold"/>
                                        <p:tgtEl>
                                          <p:spTgt spid="19460"/>
                                        </p:tgtEl>
                                        <p:attrNameLst>
                                          <p:attrName>ppt_x</p:attrName>
                                        </p:attrNameLst>
                                      </p:cBhvr>
                                      <p:tavLst>
                                        <p:tav tm="0">
                                          <p:val>
                                            <p:strVal val="#ppt_x"/>
                                          </p:val>
                                        </p:tav>
                                        <p:tav tm="100000">
                                          <p:val>
                                            <p:strVal val="#ppt_x"/>
                                          </p:val>
                                        </p:tav>
                                      </p:tavLst>
                                    </p:anim>
                                    <p:anim calcmode="lin" valueType="num">
                                      <p:cBhvr>
                                        <p:cTn id="28"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381000"/>
            <a:ext cx="7620000" cy="681318"/>
          </a:xfrm>
        </p:spPr>
        <p:txBody>
          <a:bodyPr/>
          <a:lstStyle/>
          <a:p>
            <a:r>
              <a:rPr lang="nl-NL" sz="4500" dirty="0" smtClean="0"/>
              <a:t>Er zijn veel meer P’s </a:t>
            </a:r>
            <a:endParaRPr lang="nl-NL" sz="4500" dirty="0"/>
          </a:p>
        </p:txBody>
      </p:sp>
      <p:sp>
        <p:nvSpPr>
          <p:cNvPr id="3" name="Tijdelijke aanduiding voor inhoud 2"/>
          <p:cNvSpPr>
            <a:spLocks noGrp="1"/>
          </p:cNvSpPr>
          <p:nvPr>
            <p:ph idx="1"/>
          </p:nvPr>
        </p:nvSpPr>
        <p:spPr>
          <a:xfrm>
            <a:off x="1066800" y="1183341"/>
            <a:ext cx="7620000" cy="5365377"/>
          </a:xfrm>
        </p:spPr>
        <p:txBody>
          <a:bodyPr/>
          <a:lstStyle/>
          <a:p>
            <a:r>
              <a:rPr lang="nl-NL" sz="4500" dirty="0" smtClean="0"/>
              <a:t>Twee zijn direct belangrijk </a:t>
            </a:r>
          </a:p>
          <a:p>
            <a:pPr lvl="2"/>
            <a:r>
              <a:rPr lang="nl-NL" sz="3500" dirty="0" smtClean="0"/>
              <a:t>Personeel</a:t>
            </a:r>
          </a:p>
          <a:p>
            <a:pPr lvl="4"/>
            <a:r>
              <a:rPr lang="nl-NL" sz="2500" dirty="0" smtClean="0"/>
              <a:t>Kennis en vaardigheden</a:t>
            </a:r>
          </a:p>
          <a:p>
            <a:pPr lvl="4"/>
            <a:r>
              <a:rPr lang="nl-NL" sz="2500" dirty="0" smtClean="0"/>
              <a:t>Werkhouding, normen en waarden</a:t>
            </a:r>
          </a:p>
          <a:p>
            <a:pPr lvl="4"/>
            <a:r>
              <a:rPr lang="nl-NL" sz="2500" dirty="0" smtClean="0"/>
              <a:t>Carrièremogelijkheden, beloning en opleidingen</a:t>
            </a:r>
          </a:p>
          <a:p>
            <a:pPr lvl="2"/>
            <a:r>
              <a:rPr lang="nl-NL" sz="3500" dirty="0" smtClean="0"/>
              <a:t>Proces</a:t>
            </a:r>
          </a:p>
          <a:p>
            <a:pPr lvl="4"/>
            <a:r>
              <a:rPr lang="nl-NL" sz="2500" dirty="0" smtClean="0"/>
              <a:t>Stappen van de klant voor de aankoop</a:t>
            </a:r>
          </a:p>
          <a:p>
            <a:pPr lvl="4"/>
            <a:r>
              <a:rPr lang="nl-NL" sz="2500" dirty="0" smtClean="0"/>
              <a:t>Welke service leveren we</a:t>
            </a:r>
          </a:p>
          <a:p>
            <a:pPr lvl="4"/>
            <a:r>
              <a:rPr lang="nl-NL" sz="2500" dirty="0" smtClean="0"/>
              <a:t>Afhandeling van wachttijden en klachten</a:t>
            </a:r>
            <a:endParaRPr lang="nl-NL" sz="2500" dirty="0"/>
          </a:p>
        </p:txBody>
      </p:sp>
    </p:spTree>
    <p:extLst>
      <p:ext uri="{BB962C8B-B14F-4D97-AF65-F5344CB8AC3E}">
        <p14:creationId xmlns:p14="http://schemas.microsoft.com/office/powerpoint/2010/main" val="22546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000" dirty="0" smtClean="0"/>
              <a:t>Bespreken Huiswerk</a:t>
            </a:r>
            <a:endParaRPr lang="nl-NL" sz="5000" dirty="0"/>
          </a:p>
        </p:txBody>
      </p:sp>
      <p:sp>
        <p:nvSpPr>
          <p:cNvPr id="3" name="Tijdelijke aanduiding voor inhoud 2"/>
          <p:cNvSpPr>
            <a:spLocks noGrp="1"/>
          </p:cNvSpPr>
          <p:nvPr>
            <p:ph idx="1"/>
          </p:nvPr>
        </p:nvSpPr>
        <p:spPr>
          <a:xfrm>
            <a:off x="1066800" y="1385048"/>
            <a:ext cx="7620000" cy="4935070"/>
          </a:xfrm>
        </p:spPr>
        <p:txBody>
          <a:bodyPr/>
          <a:lstStyle/>
          <a:p>
            <a:pPr eaLnBrk="1" hangingPunct="1"/>
            <a:r>
              <a:rPr lang="nl-NL" altLang="nl-NL" sz="2800" dirty="0" smtClean="0"/>
              <a:t>De opdracht was:</a:t>
            </a:r>
          </a:p>
          <a:p>
            <a:pPr eaLnBrk="1" hangingPunct="1"/>
            <a:r>
              <a:rPr lang="nl-NL" altLang="nl-NL" sz="2800" dirty="0" smtClean="0"/>
              <a:t>Een doelgroep beschrijf je aan de hand van 5 specifieke kenmerken. Zoek eens op wat ze betekenen:</a:t>
            </a:r>
          </a:p>
          <a:p>
            <a:pPr lvl="1" eaLnBrk="1" hangingPunct="1"/>
            <a:r>
              <a:rPr lang="nl-NL" altLang="nl-NL" sz="2800" dirty="0" smtClean="0"/>
              <a:t>geografisch</a:t>
            </a:r>
          </a:p>
          <a:p>
            <a:pPr lvl="1" eaLnBrk="1" hangingPunct="1"/>
            <a:r>
              <a:rPr lang="nl-NL" altLang="nl-NL" sz="2800" dirty="0" smtClean="0"/>
              <a:t>demografisch</a:t>
            </a:r>
          </a:p>
          <a:p>
            <a:pPr lvl="1" eaLnBrk="1" hangingPunct="1"/>
            <a:r>
              <a:rPr lang="nl-NL" altLang="nl-NL" sz="2800" dirty="0" smtClean="0"/>
              <a:t>sociaal-economisch</a:t>
            </a:r>
          </a:p>
          <a:p>
            <a:pPr lvl="1" eaLnBrk="1" hangingPunct="1"/>
            <a:r>
              <a:rPr lang="nl-NL" altLang="nl-NL" sz="2800" dirty="0" smtClean="0"/>
              <a:t>koopgedrag</a:t>
            </a:r>
          </a:p>
          <a:p>
            <a:pPr lvl="1" eaLnBrk="1" hangingPunct="1"/>
            <a:r>
              <a:rPr lang="nl-NL" altLang="nl-NL" sz="2800" dirty="0" smtClean="0"/>
              <a:t>psychografisch</a:t>
            </a:r>
          </a:p>
          <a:p>
            <a:pPr eaLnBrk="1" hangingPunct="1"/>
            <a:r>
              <a:rPr lang="nl-NL" altLang="nl-NL" sz="1800" dirty="0">
                <a:hlinkClick r:id="rId2"/>
              </a:rPr>
              <a:t>http://www.leerwiki.nl/Hoe_segmenteer_je_een_markt</a:t>
            </a:r>
            <a:r>
              <a:rPr lang="nl-NL" altLang="nl-NL" sz="1800" dirty="0"/>
              <a:t> </a:t>
            </a:r>
          </a:p>
          <a:p>
            <a:endParaRPr lang="nl-NL" dirty="0"/>
          </a:p>
        </p:txBody>
      </p:sp>
    </p:spTree>
    <p:extLst>
      <p:ext uri="{BB962C8B-B14F-4D97-AF65-F5344CB8AC3E}">
        <p14:creationId xmlns:p14="http://schemas.microsoft.com/office/powerpoint/2010/main" val="140233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381000"/>
            <a:ext cx="7620000" cy="614082"/>
          </a:xfrm>
        </p:spPr>
        <p:txBody>
          <a:bodyPr/>
          <a:lstStyle/>
          <a:p>
            <a:r>
              <a:rPr lang="nl-NL" sz="4500" dirty="0" smtClean="0"/>
              <a:t>Een totaal overzicht</a:t>
            </a:r>
            <a:endParaRPr lang="nl-NL" sz="4500"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93254" y="995082"/>
            <a:ext cx="5167092" cy="5365377"/>
          </a:xfrm>
          <a:prstGeom prst="rect">
            <a:avLst/>
          </a:prstGeom>
        </p:spPr>
      </p:pic>
    </p:spTree>
    <p:extLst>
      <p:ext uri="{BB962C8B-B14F-4D97-AF65-F5344CB8AC3E}">
        <p14:creationId xmlns:p14="http://schemas.microsoft.com/office/powerpoint/2010/main" val="488689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noChangeArrowheads="1"/>
          </p:cNvSpPr>
          <p:nvPr>
            <p:ph type="title"/>
          </p:nvPr>
        </p:nvSpPr>
        <p:spPr>
          <a:xfrm>
            <a:off x="1066800" y="421341"/>
            <a:ext cx="7620000" cy="1143000"/>
          </a:xfrm>
        </p:spPr>
        <p:txBody>
          <a:bodyPr/>
          <a:lstStyle/>
          <a:p>
            <a:pPr eaLnBrk="1" hangingPunct="1"/>
            <a:r>
              <a:rPr lang="nl-NL" altLang="nl-NL" sz="5000" dirty="0" smtClean="0"/>
              <a:t>Groepsdiscussies</a:t>
            </a:r>
          </a:p>
        </p:txBody>
      </p:sp>
      <p:sp>
        <p:nvSpPr>
          <p:cNvPr id="24579" name="Tijdelijke aanduiding voor inhoud 2"/>
          <p:cNvSpPr>
            <a:spLocks noGrp="1" noChangeArrowheads="1"/>
          </p:cNvSpPr>
          <p:nvPr>
            <p:ph idx="1"/>
          </p:nvPr>
        </p:nvSpPr>
        <p:spPr>
          <a:xfrm>
            <a:off x="1066800" y="1752600"/>
            <a:ext cx="7620000" cy="4484688"/>
          </a:xfrm>
        </p:spPr>
        <p:txBody>
          <a:bodyPr/>
          <a:lstStyle/>
          <a:p>
            <a:pPr eaLnBrk="1" hangingPunct="1"/>
            <a:r>
              <a:rPr lang="nl-NL" altLang="nl-NL" sz="3500" dirty="0" smtClean="0"/>
              <a:t>Wat is het eigen belang bij de aankoop van de volgende artikelen?</a:t>
            </a:r>
          </a:p>
          <a:p>
            <a:pPr eaLnBrk="1" hangingPunct="1"/>
            <a:r>
              <a:rPr lang="nl-NL" altLang="nl-NL" sz="3500" dirty="0" smtClean="0"/>
              <a:t>Wat zijn de beïnvloedingsmomenten?</a:t>
            </a:r>
          </a:p>
          <a:p>
            <a:pPr marL="971550" lvl="1" indent="-514350" eaLnBrk="1" hangingPunct="1">
              <a:buFont typeface="Times New Roman" panose="02020603050405020304" pitchFamily="18" charset="0"/>
              <a:buAutoNum type="arabicParenR"/>
            </a:pPr>
            <a:r>
              <a:rPr lang="nl-NL" altLang="nl-NL" sz="2400" dirty="0" smtClean="0"/>
              <a:t>Always Ultra</a:t>
            </a:r>
          </a:p>
          <a:p>
            <a:pPr marL="971550" lvl="1" indent="-514350" eaLnBrk="1" hangingPunct="1">
              <a:buFont typeface="Times New Roman" panose="02020603050405020304" pitchFamily="18" charset="0"/>
              <a:buAutoNum type="arabicParenR"/>
            </a:pPr>
            <a:r>
              <a:rPr lang="nl-NL" altLang="nl-NL" sz="2400" dirty="0" smtClean="0"/>
              <a:t>Hondenlijn</a:t>
            </a:r>
          </a:p>
          <a:p>
            <a:pPr marL="971550" lvl="1" indent="-514350" eaLnBrk="1" hangingPunct="1">
              <a:buFont typeface="Times New Roman" panose="02020603050405020304" pitchFamily="18" charset="0"/>
              <a:buAutoNum type="arabicParenR"/>
            </a:pPr>
            <a:r>
              <a:rPr lang="nl-NL" altLang="nl-NL" sz="2400" dirty="0" smtClean="0"/>
              <a:t>Zak chips</a:t>
            </a:r>
          </a:p>
          <a:p>
            <a:pPr marL="971550" lvl="1" indent="-514350" eaLnBrk="1" hangingPunct="1">
              <a:buFont typeface="Times New Roman" panose="02020603050405020304" pitchFamily="18" charset="0"/>
              <a:buAutoNum type="arabicParenR"/>
            </a:pPr>
            <a:r>
              <a:rPr lang="nl-NL" altLang="nl-NL" sz="2400" dirty="0" smtClean="0"/>
              <a:t>Electrische fiets</a:t>
            </a:r>
            <a:endParaRPr lang="nl-NL" altLang="nl-NL" sz="2400" dirty="0"/>
          </a:p>
          <a:p>
            <a:pPr marL="514350" indent="-457200" eaLnBrk="1" hangingPunct="1">
              <a:buFont typeface="Arial" panose="020B0604020202020204" pitchFamily="34" charset="0"/>
              <a:buChar char="•"/>
            </a:pPr>
            <a:r>
              <a:rPr lang="nl-NL" altLang="nl-NL" sz="3500" dirty="0" smtClean="0"/>
              <a:t>Schrijf de argumenten op </a:t>
            </a:r>
          </a:p>
        </p:txBody>
      </p:sp>
    </p:spTree>
    <p:extLst>
      <p:ext uri="{BB962C8B-B14F-4D97-AF65-F5344CB8AC3E}">
        <p14:creationId xmlns:p14="http://schemas.microsoft.com/office/powerpoint/2010/main" val="4260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animEffect transition="in" filter="fade">
                                      <p:cBhvr>
                                        <p:cTn id="19" dur="1000"/>
                                        <p:tgtEl>
                                          <p:spTgt spid="24579">
                                            <p:txEl>
                                              <p:pRg st="6" end="6"/>
                                            </p:txEl>
                                          </p:spTgt>
                                        </p:tgtEl>
                                      </p:cBhvr>
                                    </p:animEffect>
                                    <p:anim calcmode="lin" valueType="num">
                                      <p:cBhvr>
                                        <p:cTn id="20"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4579">
                                            <p:txEl>
                                              <p:pRg st="2" end="2"/>
                                            </p:txEl>
                                          </p:spTgt>
                                        </p:tgtEl>
                                        <p:attrNameLst>
                                          <p:attrName>style.visibility</p:attrName>
                                        </p:attrNameLst>
                                      </p:cBhvr>
                                      <p:to>
                                        <p:strVal val="visible"/>
                                      </p:to>
                                    </p:set>
                                    <p:animEffect transition="in" filter="fade">
                                      <p:cBhvr>
                                        <p:cTn id="26" dur="1000"/>
                                        <p:tgtEl>
                                          <p:spTgt spid="24579">
                                            <p:txEl>
                                              <p:pRg st="2" end="2"/>
                                            </p:txEl>
                                          </p:spTgt>
                                        </p:tgtEl>
                                      </p:cBhvr>
                                    </p:animEffect>
                                    <p:anim calcmode="lin" valueType="num">
                                      <p:cBhvr>
                                        <p:cTn id="27"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1000"/>
                                        <p:tgtEl>
                                          <p:spTgt spid="24579">
                                            <p:txEl>
                                              <p:pRg st="3" end="3"/>
                                            </p:txEl>
                                          </p:spTgt>
                                        </p:tgtEl>
                                      </p:cBhvr>
                                    </p:animEffect>
                                    <p:anim calcmode="lin" valueType="num">
                                      <p:cBhvr>
                                        <p:cTn id="34"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579">
                                            <p:txEl>
                                              <p:pRg st="4" end="4"/>
                                            </p:txEl>
                                          </p:spTgt>
                                        </p:tgtEl>
                                        <p:attrNameLst>
                                          <p:attrName>style.visibility</p:attrName>
                                        </p:attrNameLst>
                                      </p:cBhvr>
                                      <p:to>
                                        <p:strVal val="visible"/>
                                      </p:to>
                                    </p:set>
                                    <p:animEffect transition="in" filter="fade">
                                      <p:cBhvr>
                                        <p:cTn id="40" dur="1000"/>
                                        <p:tgtEl>
                                          <p:spTgt spid="24579">
                                            <p:txEl>
                                              <p:pRg st="4" end="4"/>
                                            </p:txEl>
                                          </p:spTgt>
                                        </p:tgtEl>
                                      </p:cBhvr>
                                    </p:animEffect>
                                    <p:anim calcmode="lin" valueType="num">
                                      <p:cBhvr>
                                        <p:cTn id="41"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579">
                                            <p:txEl>
                                              <p:pRg st="5" end="5"/>
                                            </p:txEl>
                                          </p:spTgt>
                                        </p:tgtEl>
                                        <p:attrNameLst>
                                          <p:attrName>style.visibility</p:attrName>
                                        </p:attrNameLst>
                                      </p:cBhvr>
                                      <p:to>
                                        <p:strVal val="visible"/>
                                      </p:to>
                                    </p:set>
                                    <p:animEffect transition="in" filter="fade">
                                      <p:cBhvr>
                                        <p:cTn id="47" dur="1000"/>
                                        <p:tgtEl>
                                          <p:spTgt spid="24579">
                                            <p:txEl>
                                              <p:pRg st="5" end="5"/>
                                            </p:txEl>
                                          </p:spTgt>
                                        </p:tgtEl>
                                      </p:cBhvr>
                                    </p:animEffect>
                                    <p:anim calcmode="lin" valueType="num">
                                      <p:cBhvr>
                                        <p:cTn id="48"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200" dirty="0" smtClean="0"/>
              <a:t>Huiswerk voor de volgende week</a:t>
            </a:r>
            <a:endParaRPr lang="nl-NL" sz="4200" dirty="0"/>
          </a:p>
        </p:txBody>
      </p:sp>
      <p:sp>
        <p:nvSpPr>
          <p:cNvPr id="3" name="Tijdelijke aanduiding voor inhoud 2"/>
          <p:cNvSpPr>
            <a:spLocks noGrp="1"/>
          </p:cNvSpPr>
          <p:nvPr>
            <p:ph idx="1"/>
          </p:nvPr>
        </p:nvSpPr>
        <p:spPr/>
        <p:txBody>
          <a:bodyPr/>
          <a:lstStyle/>
          <a:p>
            <a:r>
              <a:rPr lang="nl-NL" dirty="0"/>
              <a:t>Voor back-up kun je kijken in</a:t>
            </a:r>
          </a:p>
          <a:p>
            <a:pPr marL="0" indent="0">
              <a:buNone/>
            </a:pPr>
            <a:r>
              <a:rPr lang="nl-NL" dirty="0"/>
              <a:t>	maken.wikiwijs.nl/133866</a:t>
            </a:r>
          </a:p>
          <a:p>
            <a:r>
              <a:rPr lang="nl-NL" dirty="0" smtClean="0"/>
              <a:t>Maak opdracht 1 af of indien nodig verbeter hem.</a:t>
            </a:r>
          </a:p>
          <a:p>
            <a:r>
              <a:rPr lang="nl-NL" dirty="0" smtClean="0"/>
              <a:t>Maak opdracht 2a en 2b.</a:t>
            </a:r>
          </a:p>
          <a:p>
            <a:endParaRPr lang="nl-NL" dirty="0"/>
          </a:p>
          <a:p>
            <a:pPr marL="0" indent="0">
              <a:buNone/>
            </a:pPr>
            <a:r>
              <a:rPr lang="nl-NL" dirty="0" smtClean="0"/>
              <a:t>	</a:t>
            </a:r>
          </a:p>
        </p:txBody>
      </p:sp>
    </p:spTree>
    <p:extLst>
      <p:ext uri="{BB962C8B-B14F-4D97-AF65-F5344CB8AC3E}">
        <p14:creationId xmlns:p14="http://schemas.microsoft.com/office/powerpoint/2010/main" val="20650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5000" dirty="0" smtClean="0"/>
              <a:t>Opdracht van de vorige les</a:t>
            </a:r>
            <a:endParaRPr lang="nl-NL" sz="5000" dirty="0"/>
          </a:p>
        </p:txBody>
      </p:sp>
      <p:sp>
        <p:nvSpPr>
          <p:cNvPr id="6" name="Tijdelijke aanduiding voor inhoud 5"/>
          <p:cNvSpPr>
            <a:spLocks noGrp="1"/>
          </p:cNvSpPr>
          <p:nvPr>
            <p:ph idx="1"/>
          </p:nvPr>
        </p:nvSpPr>
        <p:spPr>
          <a:xfrm>
            <a:off x="1066800" y="1633818"/>
            <a:ext cx="7620000" cy="4621265"/>
          </a:xfrm>
          <a:prstGeom prst="rect">
            <a:avLst/>
          </a:prstGeom>
        </p:spPr>
        <p:txBody>
          <a:bodyPr wrap="square">
            <a:spAutoFit/>
          </a:bodyPr>
          <a:lstStyle/>
          <a:p>
            <a:pPr eaLnBrk="1" hangingPunct="1">
              <a:lnSpc>
                <a:spcPct val="90000"/>
              </a:lnSpc>
            </a:pPr>
            <a:r>
              <a:rPr lang="nl-NL" altLang="nl-NL" sz="2800" dirty="0"/>
              <a:t>Vraag na op je stagebedrijf en beschrijf de doelgroep(en) van je stagebedrijf aan de hand van 5 specifieke kenmerken:</a:t>
            </a:r>
          </a:p>
          <a:p>
            <a:pPr lvl="1" eaLnBrk="1" hangingPunct="1">
              <a:lnSpc>
                <a:spcPct val="90000"/>
              </a:lnSpc>
            </a:pPr>
            <a:r>
              <a:rPr lang="nl-NL" altLang="nl-NL" sz="2500" dirty="0" smtClean="0"/>
              <a:t>geografisch</a:t>
            </a:r>
          </a:p>
          <a:p>
            <a:pPr lvl="1" eaLnBrk="1" hangingPunct="1">
              <a:lnSpc>
                <a:spcPct val="90000"/>
              </a:lnSpc>
            </a:pPr>
            <a:r>
              <a:rPr lang="nl-NL" altLang="nl-NL" sz="2500" dirty="0" smtClean="0"/>
              <a:t>demografisch</a:t>
            </a:r>
          </a:p>
          <a:p>
            <a:pPr lvl="1" eaLnBrk="1" hangingPunct="1">
              <a:lnSpc>
                <a:spcPct val="90000"/>
              </a:lnSpc>
            </a:pPr>
            <a:r>
              <a:rPr lang="nl-NL" altLang="nl-NL" sz="2500" dirty="0" smtClean="0"/>
              <a:t>sociaal-economisch</a:t>
            </a:r>
          </a:p>
          <a:p>
            <a:pPr lvl="1" eaLnBrk="1" hangingPunct="1">
              <a:lnSpc>
                <a:spcPct val="90000"/>
              </a:lnSpc>
            </a:pPr>
            <a:r>
              <a:rPr lang="nl-NL" altLang="nl-NL" sz="2500" dirty="0" smtClean="0"/>
              <a:t>koopgedrag</a:t>
            </a:r>
          </a:p>
          <a:p>
            <a:pPr lvl="1" eaLnBrk="1" hangingPunct="1">
              <a:lnSpc>
                <a:spcPct val="90000"/>
              </a:lnSpc>
            </a:pPr>
            <a:r>
              <a:rPr lang="nl-NL" altLang="nl-NL" sz="2500" dirty="0" smtClean="0"/>
              <a:t>psychografisch</a:t>
            </a:r>
          </a:p>
          <a:p>
            <a:pPr eaLnBrk="1" hangingPunct="1">
              <a:lnSpc>
                <a:spcPct val="90000"/>
              </a:lnSpc>
            </a:pPr>
            <a:r>
              <a:rPr lang="nl-NL" altLang="nl-NL" sz="2800" dirty="0"/>
              <a:t>Schrijf op hoe je denkt er achter te kunnen komen met welke verwachtingen, behoeften en wensen de klanten bij het bedrijf komen.</a:t>
            </a:r>
          </a:p>
        </p:txBody>
      </p:sp>
    </p:spTree>
    <p:extLst>
      <p:ext uri="{BB962C8B-B14F-4D97-AF65-F5344CB8AC3E}">
        <p14:creationId xmlns:p14="http://schemas.microsoft.com/office/powerpoint/2010/main" val="184736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sz="5000" dirty="0" smtClean="0"/>
              <a:t>Kernbegrippen vorige les</a:t>
            </a:r>
            <a:endParaRPr lang="nl-NL" sz="5000" dirty="0"/>
          </a:p>
        </p:txBody>
      </p:sp>
      <p:sp>
        <p:nvSpPr>
          <p:cNvPr id="3" name="Tijdelijke aanduiding voor inhoud 2"/>
          <p:cNvSpPr>
            <a:spLocks noGrp="1"/>
          </p:cNvSpPr>
          <p:nvPr>
            <p:ph idx="1"/>
          </p:nvPr>
        </p:nvSpPr>
        <p:spPr>
          <a:xfrm>
            <a:off x="1066800" y="1524000"/>
            <a:ext cx="7620000" cy="4675094"/>
          </a:xfrm>
        </p:spPr>
        <p:txBody>
          <a:bodyPr/>
          <a:lstStyle/>
          <a:p>
            <a:pPr eaLnBrk="1" hangingPunct="1">
              <a:spcBef>
                <a:spcPct val="0"/>
              </a:spcBef>
            </a:pPr>
            <a:r>
              <a:rPr lang="nl-NL" altLang="nl-NL" sz="2800" dirty="0" smtClean="0"/>
              <a:t>Wat is Marketing?</a:t>
            </a:r>
          </a:p>
          <a:p>
            <a:pPr lvl="2"/>
            <a:r>
              <a:rPr lang="nl-NL" altLang="nl-NL" sz="2000" dirty="0" smtClean="0"/>
              <a:t>Marketing is uitgaan van de behoeften van de klanten, de markt.</a:t>
            </a:r>
            <a:endParaRPr lang="nl-NL" altLang="nl-NL" sz="2000" dirty="0"/>
          </a:p>
          <a:p>
            <a:r>
              <a:rPr lang="nl-NL" altLang="nl-NL" sz="2800" dirty="0" smtClean="0"/>
              <a:t>Welke 4P’s hebben we de vorige les behandeld?</a:t>
            </a:r>
          </a:p>
          <a:p>
            <a:pPr lvl="2"/>
            <a:r>
              <a:rPr lang="nl-NL" altLang="nl-NL" sz="2000" dirty="0" smtClean="0"/>
              <a:t>Product (lees ook dienst), Prijs, Plaats (lees ook distributie), Promotie</a:t>
            </a:r>
          </a:p>
          <a:p>
            <a:r>
              <a:rPr lang="nl-NL" altLang="nl-NL" sz="2800" dirty="0" smtClean="0"/>
              <a:t>Welke vormen van promotie ken je?</a:t>
            </a:r>
            <a:endParaRPr lang="nl-NL" altLang="nl-NL" sz="2800" dirty="0"/>
          </a:p>
          <a:p>
            <a:r>
              <a:rPr lang="nl-NL" altLang="nl-NL" sz="2800" dirty="0" smtClean="0"/>
              <a:t>Welke zaken zijn van belang voor de klant?</a:t>
            </a:r>
          </a:p>
          <a:p>
            <a:pPr lvl="2"/>
            <a:r>
              <a:rPr lang="nl-NL" altLang="nl-NL" sz="2000" dirty="0" smtClean="0"/>
              <a:t>De ervaringen die de klant heeft met het product</a:t>
            </a:r>
          </a:p>
          <a:p>
            <a:pPr lvl="2"/>
            <a:r>
              <a:rPr lang="nl-NL" altLang="nl-NL" sz="2000" dirty="0" smtClean="0"/>
              <a:t>Wanneer de klant wordt beïnvloed (denk aan de pindakaas reclames)</a:t>
            </a:r>
          </a:p>
          <a:p>
            <a:r>
              <a:rPr lang="nl-NL" altLang="nl-NL" sz="2800" dirty="0" smtClean="0"/>
              <a:t>Wat is een doelgroep? </a:t>
            </a:r>
          </a:p>
          <a:p>
            <a:endParaRPr lang="nl-NL" altLang="nl-NL" sz="2800" dirty="0"/>
          </a:p>
          <a:p>
            <a:pPr marL="685800" lvl="2" indent="0">
              <a:buNone/>
            </a:pPr>
            <a:endParaRPr lang="nl-NL" altLang="nl-NL" dirty="0" smtClean="0"/>
          </a:p>
        </p:txBody>
      </p:sp>
    </p:spTree>
    <p:extLst>
      <p:ext uri="{BB962C8B-B14F-4D97-AF65-F5344CB8AC3E}">
        <p14:creationId xmlns:p14="http://schemas.microsoft.com/office/powerpoint/2010/main" val="27529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sz="4500" dirty="0" smtClean="0"/>
              <a:t>Behoeften begrijpen en Maslow</a:t>
            </a:r>
            <a:endParaRPr lang="nl-NL" sz="45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1" y="1524000"/>
            <a:ext cx="4975412" cy="43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783C0F84-6A3D-45BF-A045-909C1FB14B6F}"/>
              </a:ext>
            </a:extLst>
          </p:cNvPr>
          <p:cNvSpPr txBox="1"/>
          <p:nvPr/>
        </p:nvSpPr>
        <p:spPr>
          <a:xfrm>
            <a:off x="2286001" y="5836024"/>
            <a:ext cx="4975412" cy="477054"/>
          </a:xfrm>
          <a:prstGeom prst="rect">
            <a:avLst/>
          </a:prstGeom>
          <a:solidFill>
            <a:schemeClr val="accent6">
              <a:lumMod val="60000"/>
              <a:lumOff val="40000"/>
            </a:schemeClr>
          </a:solidFill>
        </p:spPr>
        <p:txBody>
          <a:bodyPr wrap="square">
            <a:spAutoFit/>
          </a:bodyPr>
          <a:lstStyle/>
          <a:p>
            <a:pPr algn="ctr">
              <a:defRPr/>
            </a:pPr>
            <a:r>
              <a:rPr lang="nl-NL" sz="2500" dirty="0"/>
              <a:t>WIFI</a:t>
            </a:r>
          </a:p>
        </p:txBody>
      </p:sp>
    </p:spTree>
    <p:extLst>
      <p:ext uri="{BB962C8B-B14F-4D97-AF65-F5344CB8AC3E}">
        <p14:creationId xmlns:p14="http://schemas.microsoft.com/office/powerpoint/2010/main" val="7141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nl-NL" altLang="nl-NL" sz="5000" dirty="0" smtClean="0"/>
              <a:t>Essentie van Marketing</a:t>
            </a:r>
          </a:p>
        </p:txBody>
      </p:sp>
      <p:sp>
        <p:nvSpPr>
          <p:cNvPr id="43011" name="Rectangle 3"/>
          <p:cNvSpPr>
            <a:spLocks noGrp="1" noChangeArrowheads="1"/>
          </p:cNvSpPr>
          <p:nvPr>
            <p:ph type="body" idx="1"/>
          </p:nvPr>
        </p:nvSpPr>
        <p:spPr/>
        <p:txBody>
          <a:bodyPr/>
          <a:lstStyle/>
          <a:p>
            <a:pPr eaLnBrk="1" hangingPunct="1"/>
            <a:r>
              <a:rPr lang="nl-NL" altLang="nl-NL" sz="3500" dirty="0" smtClean="0"/>
              <a:t>Het enige dat klanten interesseert, zijn hun </a:t>
            </a:r>
            <a:r>
              <a:rPr lang="nl-NL" altLang="nl-NL" sz="3500" b="1" dirty="0" smtClean="0"/>
              <a:t>eigen</a:t>
            </a:r>
            <a:r>
              <a:rPr lang="nl-NL" altLang="nl-NL" sz="3500" dirty="0" smtClean="0"/>
              <a:t> behoeften en wensen.</a:t>
            </a:r>
          </a:p>
          <a:p>
            <a:pPr eaLnBrk="1" hangingPunct="1"/>
            <a:r>
              <a:rPr lang="nl-NL" altLang="nl-NL" sz="3500" dirty="0" smtClean="0"/>
              <a:t>Op de een of andere manier moet je hen ervan overtuigen dat het kopen, gebruiken en opnieuw kopen van jouw product in hun </a:t>
            </a:r>
            <a:r>
              <a:rPr lang="nl-NL" altLang="nl-NL" sz="3500" b="1" dirty="0" smtClean="0"/>
              <a:t>eigen</a:t>
            </a:r>
            <a:r>
              <a:rPr lang="nl-NL" altLang="nl-NL" sz="3500" dirty="0" smtClean="0"/>
              <a:t> </a:t>
            </a:r>
            <a:r>
              <a:rPr lang="nl-NL" altLang="nl-NL" sz="3500" dirty="0" smtClean="0">
                <a:hlinkClick r:id="rId2"/>
              </a:rPr>
              <a:t>belang</a:t>
            </a:r>
            <a:r>
              <a:rPr lang="nl-NL" altLang="nl-NL" sz="3500" dirty="0" smtClean="0"/>
              <a:t> </a:t>
            </a:r>
            <a:r>
              <a:rPr lang="nl-NL" altLang="nl-NL" sz="3500" dirty="0" smtClean="0">
                <a:hlinkClick r:id="rId3"/>
              </a:rPr>
              <a:t>is</a:t>
            </a:r>
            <a:r>
              <a:rPr lang="nl-NL" altLang="nl-NL" sz="3500" dirty="0" smtClean="0"/>
              <a:t>.</a:t>
            </a:r>
          </a:p>
        </p:txBody>
      </p:sp>
    </p:spTree>
    <p:extLst>
      <p:ext uri="{BB962C8B-B14F-4D97-AF65-F5344CB8AC3E}">
        <p14:creationId xmlns:p14="http://schemas.microsoft.com/office/powerpoint/2010/main" val="1327314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5" name="Picture 5" descr="AN012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350" y="5624514"/>
            <a:ext cx="1320403" cy="88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pPr eaLnBrk="1" hangingPunct="1"/>
            <a:r>
              <a:rPr lang="nl-NL" altLang="nl-NL" sz="5000" dirty="0" smtClean="0"/>
              <a:t>2 Onderdelen van Marketing</a:t>
            </a:r>
          </a:p>
        </p:txBody>
      </p:sp>
      <p:sp>
        <p:nvSpPr>
          <p:cNvPr id="27652" name="Rectangle 3"/>
          <p:cNvSpPr>
            <a:spLocks noGrp="1" noChangeArrowheads="1"/>
          </p:cNvSpPr>
          <p:nvPr>
            <p:ph type="body" sz="half" idx="1"/>
          </p:nvPr>
        </p:nvSpPr>
        <p:spPr/>
        <p:txBody>
          <a:bodyPr/>
          <a:lstStyle/>
          <a:p>
            <a:pPr eaLnBrk="1" hangingPunct="1">
              <a:buFontTx/>
              <a:buNone/>
            </a:pPr>
            <a:r>
              <a:rPr lang="nl-NL" altLang="nl-NL" sz="3500" b="1" dirty="0" smtClean="0"/>
              <a:t>ANALYSE</a:t>
            </a:r>
          </a:p>
          <a:p>
            <a:pPr eaLnBrk="1" hangingPunct="1">
              <a:buFontTx/>
              <a:buNone/>
            </a:pPr>
            <a:r>
              <a:rPr lang="nl-NL" altLang="nl-NL" sz="2800" i="1" dirty="0" smtClean="0"/>
              <a:t>Marktonderzoek</a:t>
            </a:r>
          </a:p>
          <a:p>
            <a:pPr eaLnBrk="1" hangingPunct="1"/>
            <a:r>
              <a:rPr lang="nl-NL" altLang="nl-NL" sz="2800" dirty="0" smtClean="0"/>
              <a:t>Beïnvloedings-momentenanalyse</a:t>
            </a:r>
          </a:p>
          <a:p>
            <a:pPr eaLnBrk="1" hangingPunct="1"/>
            <a:r>
              <a:rPr lang="nl-NL" altLang="nl-NL" sz="2800" dirty="0" smtClean="0"/>
              <a:t>Perspectief van de klant</a:t>
            </a:r>
          </a:p>
          <a:p>
            <a:pPr eaLnBrk="1" hangingPunct="1"/>
            <a:r>
              <a:rPr lang="nl-NL" altLang="nl-NL" sz="2800" dirty="0" smtClean="0"/>
              <a:t>Wie is de klant?</a:t>
            </a:r>
          </a:p>
          <a:p>
            <a:pPr eaLnBrk="1" hangingPunct="1"/>
            <a:r>
              <a:rPr lang="nl-NL" altLang="nl-NL" sz="2800" dirty="0" smtClean="0"/>
              <a:t>Wat wil de klant?</a:t>
            </a:r>
          </a:p>
        </p:txBody>
      </p:sp>
      <p:pic>
        <p:nvPicPr>
          <p:cNvPr id="35847" name="Picture 7" descr="Paarse k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350" y="5624514"/>
            <a:ext cx="1314450" cy="86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body" sz="half" idx="2"/>
          </p:nvPr>
        </p:nvSpPr>
        <p:spPr>
          <a:xfrm>
            <a:off x="4953000" y="1752600"/>
            <a:ext cx="3733800" cy="3854055"/>
          </a:xfrm>
        </p:spPr>
        <p:txBody>
          <a:bodyPr/>
          <a:lstStyle/>
          <a:p>
            <a:pPr eaLnBrk="1" hangingPunct="1">
              <a:buFontTx/>
              <a:buNone/>
            </a:pPr>
            <a:r>
              <a:rPr lang="nl-NL" altLang="nl-NL" sz="3500" b="1" dirty="0" smtClean="0"/>
              <a:t>PROGRAMMA</a:t>
            </a:r>
          </a:p>
          <a:p>
            <a:pPr eaLnBrk="1" hangingPunct="1">
              <a:buFontTx/>
              <a:buNone/>
            </a:pPr>
            <a:r>
              <a:rPr lang="nl-NL" altLang="nl-NL" sz="2800" i="1" dirty="0" smtClean="0"/>
              <a:t>Marketingplan</a:t>
            </a:r>
          </a:p>
          <a:p>
            <a:pPr eaLnBrk="1" hangingPunct="1"/>
            <a:r>
              <a:rPr lang="nl-NL" altLang="nl-NL" sz="2800" dirty="0" smtClean="0"/>
              <a:t>Visie en Missie</a:t>
            </a:r>
          </a:p>
          <a:p>
            <a:pPr eaLnBrk="1" hangingPunct="1"/>
            <a:r>
              <a:rPr lang="nl-NL" altLang="nl-NL" sz="2800" dirty="0" smtClean="0"/>
              <a:t>Doelstellingen</a:t>
            </a:r>
          </a:p>
          <a:p>
            <a:pPr eaLnBrk="1" hangingPunct="1"/>
            <a:r>
              <a:rPr lang="nl-NL" altLang="nl-NL" sz="2800" dirty="0" smtClean="0"/>
              <a:t>Strategie</a:t>
            </a:r>
          </a:p>
          <a:p>
            <a:pPr eaLnBrk="1" hangingPunct="1"/>
            <a:r>
              <a:rPr lang="nl-NL" altLang="nl-NL" sz="2800" dirty="0" smtClean="0"/>
              <a:t>Bedenk iets </a:t>
            </a:r>
            <a:r>
              <a:rPr lang="nl-NL" altLang="nl-NL" sz="2800" dirty="0" smtClean="0">
                <a:hlinkClick r:id="rId5"/>
              </a:rPr>
              <a:t>opmerkelijks</a:t>
            </a:r>
            <a:endParaRPr lang="nl-NL" altLang="nl-NL" sz="2800" dirty="0" smtClean="0"/>
          </a:p>
        </p:txBody>
      </p:sp>
    </p:spTree>
    <p:extLst>
      <p:ext uri="{BB962C8B-B14F-4D97-AF65-F5344CB8AC3E}">
        <p14:creationId xmlns:p14="http://schemas.microsoft.com/office/powerpoint/2010/main" val="582324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58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41" name="Picture 5" descr="K:\AOC\AOV\2011-2012\Marketing\Advertentie airport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57575"/>
            <a:ext cx="4572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r>
              <a:rPr lang="nl-NL" altLang="nl-NL" dirty="0" smtClean="0"/>
              <a:t>Definities</a:t>
            </a:r>
          </a:p>
        </p:txBody>
      </p:sp>
      <p:sp>
        <p:nvSpPr>
          <p:cNvPr id="39939" name="Rectangle 3"/>
          <p:cNvSpPr>
            <a:spLocks noGrp="1" noChangeArrowheads="1"/>
          </p:cNvSpPr>
          <p:nvPr>
            <p:ph type="body" idx="1"/>
          </p:nvPr>
        </p:nvSpPr>
        <p:spPr>
          <a:xfrm>
            <a:off x="1066800" y="1752600"/>
            <a:ext cx="7620000" cy="4495800"/>
          </a:xfrm>
        </p:spPr>
        <p:txBody>
          <a:bodyPr/>
          <a:lstStyle/>
          <a:p>
            <a:r>
              <a:rPr lang="nl-NL" altLang="nl-NL" dirty="0" smtClean="0"/>
              <a:t>Marketing is niet alleen reclame!</a:t>
            </a:r>
          </a:p>
          <a:p>
            <a:r>
              <a:rPr lang="nl-NL" altLang="nl-NL" dirty="0" smtClean="0"/>
              <a:t>Met marketing zorg je ervoor dat mensen je product kopen, gebruiken, en opnieuw kopen!</a:t>
            </a:r>
          </a:p>
          <a:p>
            <a:r>
              <a:rPr lang="nl-NL" altLang="nl-NL" dirty="0" smtClean="0"/>
              <a:t>Je herkennen.</a:t>
            </a:r>
          </a:p>
        </p:txBody>
      </p:sp>
    </p:spTree>
    <p:extLst>
      <p:ext uri="{BB962C8B-B14F-4D97-AF65-F5344CB8AC3E}">
        <p14:creationId xmlns:p14="http://schemas.microsoft.com/office/powerpoint/2010/main" val="19921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2" presetClass="entr" presetSubtype="2" fill="hold" nodeType="afterEffect">
                                  <p:stCondLst>
                                    <p:cond delay="0"/>
                                  </p:stCondLst>
                                  <p:childTnLst>
                                    <p:set>
                                      <p:cBhvr>
                                        <p:cTn id="17" dur="1" fill="hold">
                                          <p:stCondLst>
                                            <p:cond delay="0"/>
                                          </p:stCondLst>
                                        </p:cTn>
                                        <p:tgtEl>
                                          <p:spTgt spid="39941"/>
                                        </p:tgtEl>
                                        <p:attrNameLst>
                                          <p:attrName>style.visibility</p:attrName>
                                        </p:attrNameLst>
                                      </p:cBhvr>
                                      <p:to>
                                        <p:strVal val="visible"/>
                                      </p:to>
                                    </p:set>
                                    <p:anim calcmode="lin" valueType="num">
                                      <p:cBhvr additive="base">
                                        <p:cTn id="18" dur="500" fill="hold"/>
                                        <p:tgtEl>
                                          <p:spTgt spid="39941"/>
                                        </p:tgtEl>
                                        <p:attrNameLst>
                                          <p:attrName>ppt_x</p:attrName>
                                        </p:attrNameLst>
                                      </p:cBhvr>
                                      <p:tavLst>
                                        <p:tav tm="0">
                                          <p:val>
                                            <p:strVal val="1+#ppt_w/2"/>
                                          </p:val>
                                        </p:tav>
                                        <p:tav tm="100000">
                                          <p:val>
                                            <p:strVal val="#ppt_x"/>
                                          </p:val>
                                        </p:tav>
                                      </p:tavLst>
                                    </p:anim>
                                    <p:anim calcmode="lin" valueType="num">
                                      <p:cBhvr additive="base">
                                        <p:cTn id="19"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AOC\AOV\2011-2012\Marketing\Foto's\front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387" y="672353"/>
            <a:ext cx="7641538" cy="556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26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Kladblok">
  <a:themeElements>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Kladblok">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ladblok">
  <a:themeElements>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Kladblok">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ladblok">
  <a:themeElements>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Kladblok">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ladblok">
  <a:themeElements>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Kladblok">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Kladbl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Kladbl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TotalTime>
  <Words>610</Words>
  <Application>Microsoft Office PowerPoint</Application>
  <PresentationFormat>Diavoorstelling (4:3)</PresentationFormat>
  <Paragraphs>125</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22</vt:i4>
      </vt:variant>
    </vt:vector>
  </HeadingPairs>
  <TitlesOfParts>
    <vt:vector size="30" baseType="lpstr">
      <vt:lpstr>Arial</vt:lpstr>
      <vt:lpstr>Arial Black</vt:lpstr>
      <vt:lpstr>Calibri</vt:lpstr>
      <vt:lpstr>Times New Roman</vt:lpstr>
      <vt:lpstr>Kladblok</vt:lpstr>
      <vt:lpstr>1_Kladblok</vt:lpstr>
      <vt:lpstr>2_Kladblok</vt:lpstr>
      <vt:lpstr>3_Kladblok</vt:lpstr>
      <vt:lpstr>Marketing les 2</vt:lpstr>
      <vt:lpstr>Bespreken Huiswerk</vt:lpstr>
      <vt:lpstr>Opdracht van de vorige les</vt:lpstr>
      <vt:lpstr>Kernbegrippen vorige les</vt:lpstr>
      <vt:lpstr>Behoeften begrijpen en Maslow</vt:lpstr>
      <vt:lpstr>Essentie van Marketing</vt:lpstr>
      <vt:lpstr>2 Onderdelen van Marketing</vt:lpstr>
      <vt:lpstr>Definities</vt:lpstr>
      <vt:lpstr>PowerPoint-presentatie</vt:lpstr>
      <vt:lpstr>Met de bus naar de dierentuin</vt:lpstr>
      <vt:lpstr>Everett Rogers</vt:lpstr>
      <vt:lpstr>INNOVATIETHEORIE van RODGERS</vt:lpstr>
      <vt:lpstr>Marketing Mix</vt:lpstr>
      <vt:lpstr>MARKETING MIX</vt:lpstr>
      <vt:lpstr>Product</vt:lpstr>
      <vt:lpstr>Prijs en Prijsstrategieën </vt:lpstr>
      <vt:lpstr>Plaats / distributie / logistiek</vt:lpstr>
      <vt:lpstr>PROMOTIE</vt:lpstr>
      <vt:lpstr>Er zijn veel meer P’s </vt:lpstr>
      <vt:lpstr>Een totaal overzicht</vt:lpstr>
      <vt:lpstr>Groepsdiscussies</vt:lpstr>
      <vt:lpstr>Huiswerk voor de volgende week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les 2</dc:title>
  <dc:creator>Geraar de Jong</dc:creator>
  <cp:lastModifiedBy>Geraar de Jong</cp:lastModifiedBy>
  <cp:revision>47</cp:revision>
  <dcterms:created xsi:type="dcterms:W3CDTF">2018-10-07T13:31:10Z</dcterms:created>
  <dcterms:modified xsi:type="dcterms:W3CDTF">2018-11-21T23:10:41Z</dcterms:modified>
</cp:coreProperties>
</file>